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83" r:id="rId1"/>
  </p:sldMasterIdLst>
  <p:notesMasterIdLst>
    <p:notesMasterId r:id="rId47"/>
  </p:notesMasterIdLst>
  <p:handoutMasterIdLst>
    <p:handoutMasterId r:id="rId48"/>
  </p:handoutMasterIdLst>
  <p:sldIdLst>
    <p:sldId id="256" r:id="rId2"/>
    <p:sldId id="607" r:id="rId3"/>
    <p:sldId id="608" r:id="rId4"/>
    <p:sldId id="540" r:id="rId5"/>
    <p:sldId id="541" r:id="rId6"/>
    <p:sldId id="610" r:id="rId7"/>
    <p:sldId id="612" r:id="rId8"/>
    <p:sldId id="542" r:id="rId9"/>
    <p:sldId id="579" r:id="rId10"/>
    <p:sldId id="580" r:id="rId11"/>
    <p:sldId id="544" r:id="rId12"/>
    <p:sldId id="581" r:id="rId13"/>
    <p:sldId id="582" r:id="rId14"/>
    <p:sldId id="583" r:id="rId15"/>
    <p:sldId id="613" r:id="rId16"/>
    <p:sldId id="614" r:id="rId17"/>
    <p:sldId id="619" r:id="rId18"/>
    <p:sldId id="620" r:id="rId19"/>
    <p:sldId id="621" r:id="rId20"/>
    <p:sldId id="622" r:id="rId21"/>
    <p:sldId id="615" r:id="rId22"/>
    <p:sldId id="566" r:id="rId23"/>
    <p:sldId id="554" r:id="rId24"/>
    <p:sldId id="623" r:id="rId25"/>
    <p:sldId id="616" r:id="rId26"/>
    <p:sldId id="617" r:id="rId27"/>
    <p:sldId id="626" r:id="rId28"/>
    <p:sldId id="627" r:id="rId29"/>
    <p:sldId id="628" r:id="rId30"/>
    <p:sldId id="634" r:id="rId31"/>
    <p:sldId id="630" r:id="rId32"/>
    <p:sldId id="636" r:id="rId33"/>
    <p:sldId id="631" r:id="rId34"/>
    <p:sldId id="632" r:id="rId35"/>
    <p:sldId id="633" r:id="rId36"/>
    <p:sldId id="637" r:id="rId37"/>
    <p:sldId id="625" r:id="rId38"/>
    <p:sldId id="641" r:id="rId39"/>
    <p:sldId id="605" r:id="rId40"/>
    <p:sldId id="642" r:id="rId41"/>
    <p:sldId id="643" r:id="rId42"/>
    <p:sldId id="576" r:id="rId43"/>
    <p:sldId id="577" r:id="rId44"/>
    <p:sldId id="578" r:id="rId45"/>
    <p:sldId id="532" r:id="rId4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CDE"/>
    <a:srgbClr val="0C83B8"/>
    <a:srgbClr val="FFFFFF"/>
    <a:srgbClr val="0B7BAD"/>
    <a:srgbClr val="EDF5FD"/>
    <a:srgbClr val="E2F5FE"/>
    <a:srgbClr val="EBF9EC"/>
    <a:srgbClr val="FBFFF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789" autoAdjust="0"/>
    <p:restoredTop sz="77049" autoAdjust="0"/>
  </p:normalViewPr>
  <p:slideViewPr>
    <p:cSldViewPr>
      <p:cViewPr varScale="1">
        <p:scale>
          <a:sx n="59" d="100"/>
          <a:sy n="59" d="100"/>
        </p:scale>
        <p:origin x="-1224" y="-84"/>
      </p:cViewPr>
      <p:guideLst>
        <p:guide orient="horz" pos="2160"/>
        <p:guide orient="horz" pos="3074"/>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44" y="-9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608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2" name="灯片编号占位符 1"/>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B0759A85-5022-4787-A15B-AC08B285A577}" type="slidenum">
              <a:rPr lang="zh-CN" altLang="en-US"/>
              <a:pPr>
                <a:defRPr/>
              </a:pPr>
              <a:t>‹#›</a:t>
            </a:fld>
            <a:endParaRPr lang="zh-CN" altLang="en-US"/>
          </a:p>
        </p:txBody>
      </p:sp>
    </p:spTree>
    <p:extLst>
      <p:ext uri="{BB962C8B-B14F-4D97-AF65-F5344CB8AC3E}">
        <p14:creationId xmlns="" xmlns:p14="http://schemas.microsoft.com/office/powerpoint/2010/main" val="1719033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Tahoma" pitchFamily="34" charset="0"/>
                <a:ea typeface="+mn-ea"/>
              </a:defRPr>
            </a:lvl1pPr>
          </a:lstStyle>
          <a:p>
            <a:pPr>
              <a:defRPr/>
            </a:pPr>
            <a:endParaRPr lang="zh-CN" altLang="en-US"/>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pitchFamily="34" charset="0"/>
                <a:ea typeface="+mn-ea"/>
              </a:defRPr>
            </a:lvl1pPr>
          </a:lstStyle>
          <a:p>
            <a:pPr>
              <a:defRPr/>
            </a:pPr>
            <a:endParaRPr lang="en-US" altLang="zh-CN"/>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Tahoma" pitchFamily="34" charset="0"/>
                <a:ea typeface="+mn-ea"/>
              </a:defRPr>
            </a:lvl1pPr>
          </a:lstStyle>
          <a:p>
            <a:pPr>
              <a:defRPr/>
            </a:pPr>
            <a:endParaRPr lang="en-US" altLang="zh-CN"/>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pitchFamily="34" charset="0"/>
                <a:ea typeface="+mn-ea"/>
              </a:defRPr>
            </a:lvl1pPr>
          </a:lstStyle>
          <a:p>
            <a:pPr>
              <a:defRPr/>
            </a:pPr>
            <a:fld id="{220CDBCF-2791-44E5-A9EB-021BB3638B3E}" type="slidenum">
              <a:rPr lang="zh-CN" altLang="en-US"/>
              <a:pPr>
                <a:defRPr/>
              </a:pPr>
              <a:t>‹#›</a:t>
            </a:fld>
            <a:endParaRPr lang="en-US" altLang="zh-CN"/>
          </a:p>
        </p:txBody>
      </p:sp>
    </p:spTree>
    <p:extLst>
      <p:ext uri="{BB962C8B-B14F-4D97-AF65-F5344CB8AC3E}">
        <p14:creationId xmlns="" xmlns:p14="http://schemas.microsoft.com/office/powerpoint/2010/main" val="7676823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   </a:t>
            </a:r>
            <a:r>
              <a:rPr lang="zh-CN" altLang="en-US" dirty="0" smtClean="0">
                <a:ea typeface="宋体" charset="-122"/>
              </a:rPr>
              <a:t>正式授课前进行统一测试。测试内容为上次课布置的预习测试题。本教学环节目的是强化学员进行预习的意识，测试结果记录学员学习成绩</a:t>
            </a:r>
          </a:p>
        </p:txBody>
      </p:sp>
      <p:sp>
        <p:nvSpPr>
          <p:cNvPr id="4" name="灯片编号占位符 3"/>
          <p:cNvSpPr>
            <a:spLocks noGrp="1"/>
          </p:cNvSpPr>
          <p:nvPr>
            <p:ph type="sldNum" sz="quarter" idx="5"/>
          </p:nvPr>
        </p:nvSpPr>
        <p:spPr/>
        <p:txBody>
          <a:bodyPr/>
          <a:lstStyle/>
          <a:p>
            <a:pPr>
              <a:defRPr/>
            </a:pPr>
            <a:fld id="{48E1512B-7337-46A4-8ADB-CD2CA39317AE}" type="slidenum">
              <a:rPr lang="zh-CN" altLang="en-US" smtClean="0"/>
              <a:pPr>
                <a:defRPr/>
              </a:pPr>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zh-CN" dirty="0" smtClean="0"/>
              <a:t>1</a:t>
            </a:r>
            <a:r>
              <a:rPr lang="zh-CN" altLang="en-US" dirty="0" smtClean="0"/>
              <a:t>、</a:t>
            </a:r>
            <a:r>
              <a:rPr lang="zh-CN" altLang="en-US" sz="1200" dirty="0" smtClean="0">
                <a:latin typeface="Arial" charset="0"/>
              </a:rPr>
              <a:t>在编辑工具里引入bootstrap框架</a:t>
            </a: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11</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、说明这个</a:t>
            </a:r>
            <a:r>
              <a:rPr lang="en-US" altLang="zh-CN" dirty="0" smtClean="0"/>
              <a:t>meta</a:t>
            </a:r>
            <a:r>
              <a:rPr lang="zh-CN" altLang="en-US" dirty="0" smtClean="0"/>
              <a:t>标签的用处，但是不需要细讲，因为后面会很详细的讲解它的用法等，这里只需要让学员知道他的用处即可。</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12</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smtClean="0"/>
              <a:t>教员分别讲解框架中每个部分的功能并说明后面章节的讲解顺序。</a:t>
            </a:r>
            <a:endParaRPr lang="en-US" altLang="zh-CN" dirty="0" smtClean="0"/>
          </a:p>
          <a:p>
            <a:pPr eaLnBrk="1" hangingPunct="1"/>
            <a:r>
              <a:rPr lang="en-US" altLang="zh-CN" dirty="0" smtClean="0"/>
              <a:t>1</a:t>
            </a:r>
            <a:r>
              <a:rPr lang="zh-CN" altLang="en-US" dirty="0" smtClean="0"/>
              <a:t>、</a:t>
            </a:r>
            <a:r>
              <a:rPr lang="zh-CN" altLang="en-US" sz="1200" dirty="0" smtClean="0">
                <a:latin typeface="Arial" charset="0"/>
              </a:rPr>
              <a:t>bootstrap总体架构图，先说明bootstrap包括以上的内容</a:t>
            </a:r>
          </a:p>
          <a:p>
            <a:pPr eaLnBrk="1" hangingPunct="1"/>
            <a:r>
              <a:rPr lang="zh-CN" altLang="en-US" sz="1200" dirty="0" smtClean="0">
                <a:latin typeface="Arial" charset="0"/>
              </a:rPr>
              <a:t>其中12栅格系统是核心功能，也是响应式设计核心理念的实现形式</a:t>
            </a:r>
          </a:p>
          <a:p>
            <a:pPr eaLnBrk="1" hangingPunct="1"/>
            <a:r>
              <a:rPr lang="zh-CN" altLang="en-US" sz="1200" dirty="0" smtClean="0">
                <a:latin typeface="Arial" charset="0"/>
              </a:rPr>
              <a:t>布局组件可用在页面的任意元素上</a:t>
            </a:r>
          </a:p>
          <a:p>
            <a:pPr eaLnBrk="1" hangingPunct="1"/>
            <a:r>
              <a:rPr lang="zh-CN" altLang="en-US" sz="1200" dirty="0" smtClean="0">
                <a:latin typeface="Arial" charset="0"/>
              </a:rPr>
              <a:t>jquery是js框架的基础</a:t>
            </a:r>
          </a:p>
          <a:p>
            <a:pPr eaLnBrk="1" hangingPunct="1"/>
            <a:r>
              <a:rPr lang="zh-CN" altLang="en-US" sz="1200" dirty="0" smtClean="0">
                <a:latin typeface="Arial" charset="0"/>
              </a:rPr>
              <a:t>响应式是个设计理念，所有bootstrap内容都是以响应式为设计理念来实现的</a:t>
            </a:r>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13</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14</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15</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zh-CN" altLang="en-US" dirty="0" smtClean="0"/>
              <a:t>教员讲解栅格系统的使用共有四种方式，接下来会分别一一详细讲解。</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16</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、解释标红的类名的作用</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latin typeface="Arial" charset="0"/>
              </a:rPr>
              <a:t>2</a:t>
            </a:r>
            <a:r>
              <a:rPr lang="zh-CN" altLang="en-US" sz="1200" dirty="0" smtClean="0">
                <a:latin typeface="Arial" charset="0"/>
              </a:rPr>
              <a:t>、</a:t>
            </a:r>
            <a:r>
              <a:rPr lang="zh-CN" altLang="zh-CN" sz="1200" kern="1200" dirty="0" smtClean="0">
                <a:solidFill>
                  <a:schemeClr val="tx1"/>
                </a:solidFill>
                <a:effectLst/>
                <a:latin typeface="Times New Roman" pitchFamily="18" charset="0"/>
                <a:ea typeface="宋体" pitchFamily="2" charset="-122"/>
                <a:cs typeface="+mn-cs"/>
              </a:rPr>
              <a:t>由于不同的屏幕尺寸使用不同的样式，这里我们先以中等屏幕（</a:t>
            </a:r>
            <a:r>
              <a:rPr lang="en-US" altLang="zh-CN" sz="1200" kern="1200" dirty="0" smtClean="0">
                <a:solidFill>
                  <a:schemeClr val="tx1"/>
                </a:solidFill>
                <a:effectLst/>
                <a:latin typeface="Times New Roman" pitchFamily="18" charset="0"/>
                <a:ea typeface="宋体" pitchFamily="2" charset="-122"/>
                <a:cs typeface="+mn-cs"/>
              </a:rPr>
              <a:t>md</a:t>
            </a:r>
            <a:r>
              <a:rPr lang="zh-CN" altLang="zh-CN" sz="1200" kern="1200" dirty="0" smtClean="0">
                <a:solidFill>
                  <a:schemeClr val="tx1"/>
                </a:solidFill>
                <a:effectLst/>
                <a:latin typeface="Times New Roman" pitchFamily="18" charset="0"/>
                <a:ea typeface="宋体" pitchFamily="2" charset="-122"/>
                <a:cs typeface="+mn-cs"/>
              </a:rPr>
              <a:t>）为例进行介绍</a:t>
            </a:r>
            <a:endParaRPr lang="zh-CN" altLang="en-US" sz="1200" dirty="0" smtClean="0">
              <a:latin typeface="Arial" charset="0"/>
            </a:endParaRPr>
          </a:p>
          <a:p>
            <a:r>
              <a:rPr lang="en-US" altLang="zh-CN" dirty="0" smtClean="0"/>
              <a:t>3</a:t>
            </a:r>
            <a:r>
              <a:rPr lang="zh-CN" altLang="en-US" dirty="0" smtClean="0"/>
              <a:t>、到</a:t>
            </a:r>
            <a:r>
              <a:rPr lang="en-US" altLang="zh-CN" dirty="0" err="1" smtClean="0"/>
              <a:t>Webstrom</a:t>
            </a:r>
            <a:r>
              <a:rPr lang="zh-CN" altLang="en-US" dirty="0" smtClean="0"/>
              <a:t>里面去编写</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4</a:t>
            </a:r>
            <a:r>
              <a:rPr lang="zh-CN" altLang="en-US" dirty="0" smtClean="0"/>
              <a:t>、</a:t>
            </a:r>
            <a:r>
              <a:rPr lang="zh-CN" altLang="en-US" sz="1200" dirty="0" smtClean="0">
                <a:latin typeface="Arial" charset="0"/>
              </a:rPr>
              <a:t>可以介绍下原理：col-md-12{width：100%；}col-md-11{width：91.6666666666%；}以此类推</a:t>
            </a:r>
            <a:endParaRPr lang="en-US" altLang="zh-CN" sz="1200" dirty="0" smtClean="0">
              <a:latin typeface="Arial" charset="0"/>
            </a:endParaRPr>
          </a:p>
          <a:p>
            <a:r>
              <a:rPr lang="en-US" altLang="zh-CN" dirty="0" smtClean="0"/>
              <a:t>5</a:t>
            </a:r>
            <a:r>
              <a:rPr lang="zh-CN" altLang="en-US" dirty="0" smtClean="0"/>
              <a:t>、重点是告诉学员使用场景。（图片上的布局就可以使用类组合，一行</a:t>
            </a:r>
            <a:r>
              <a:rPr lang="en-US" altLang="zh-CN" dirty="0" smtClean="0"/>
              <a:t>12</a:t>
            </a:r>
            <a:r>
              <a:rPr lang="zh-CN" altLang="en-US" dirty="0" smtClean="0"/>
              <a:t>份，没小块</a:t>
            </a:r>
            <a:r>
              <a:rPr lang="en-US" altLang="zh-CN" dirty="0" smtClean="0"/>
              <a:t>3</a:t>
            </a:r>
            <a:r>
              <a:rPr lang="zh-CN" altLang="en-US" dirty="0" smtClean="0"/>
              <a:t>份，即</a:t>
            </a:r>
            <a:r>
              <a:rPr lang="en-US" altLang="zh-CN" dirty="0" smtClean="0"/>
              <a:t>col-md-3</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17</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a:t>
            </a:r>
            <a:r>
              <a:rPr lang="zh-CN" altLang="en-US" dirty="0" smtClean="0"/>
              <a:t>、解释标红的类名的作用</a:t>
            </a:r>
            <a:endParaRPr lang="en-US" altLang="zh-CN" dirty="0" smtClean="0"/>
          </a:p>
          <a:p>
            <a:r>
              <a:rPr lang="en-US" altLang="zh-CN" dirty="0" smtClean="0"/>
              <a:t>2</a:t>
            </a:r>
            <a:r>
              <a:rPr lang="zh-CN" altLang="en-US" dirty="0" smtClean="0"/>
              <a:t>、解释实现原理：</a:t>
            </a:r>
            <a:r>
              <a:rPr lang="zh-CN" altLang="zh-CN" sz="1200" kern="1200" dirty="0" smtClean="0">
                <a:solidFill>
                  <a:schemeClr val="tx1"/>
                </a:solidFill>
                <a:effectLst/>
                <a:latin typeface="Times New Roman" pitchFamily="18" charset="0"/>
                <a:ea typeface="宋体" pitchFamily="2" charset="-122"/>
                <a:cs typeface="+mn-cs"/>
              </a:rPr>
              <a:t>就是利用</a:t>
            </a:r>
            <a:r>
              <a:rPr lang="en-US" altLang="zh-CN" sz="1200" kern="1200" dirty="0" smtClean="0">
                <a:solidFill>
                  <a:schemeClr val="tx1"/>
                </a:solidFill>
                <a:effectLst/>
                <a:latin typeface="Times New Roman" pitchFamily="18" charset="0"/>
                <a:ea typeface="宋体" pitchFamily="2" charset="-122"/>
                <a:cs typeface="+mn-cs"/>
              </a:rPr>
              <a:t>1/12</a:t>
            </a:r>
            <a:r>
              <a:rPr lang="zh-CN" altLang="zh-CN" sz="1200" kern="1200" dirty="0" smtClean="0">
                <a:solidFill>
                  <a:schemeClr val="tx1"/>
                </a:solidFill>
                <a:effectLst/>
                <a:latin typeface="Times New Roman" pitchFamily="18" charset="0"/>
                <a:ea typeface="宋体" pitchFamily="2" charset="-122"/>
                <a:cs typeface="+mn-cs"/>
              </a:rPr>
              <a:t>的</a:t>
            </a:r>
            <a:r>
              <a:rPr lang="en-US" altLang="zh-CN" sz="1200" kern="1200" dirty="0" smtClean="0">
                <a:solidFill>
                  <a:schemeClr val="tx1"/>
                </a:solidFill>
                <a:effectLst/>
                <a:latin typeface="Times New Roman" pitchFamily="18" charset="0"/>
                <a:ea typeface="宋体" pitchFamily="2" charset="-122"/>
                <a:cs typeface="+mn-cs"/>
              </a:rPr>
              <a:t>margin-left</a:t>
            </a:r>
            <a:r>
              <a:rPr lang="zh-CN" altLang="zh-CN" sz="1200" kern="1200" dirty="0" smtClean="0">
                <a:solidFill>
                  <a:schemeClr val="tx1"/>
                </a:solidFill>
                <a:effectLst/>
                <a:latin typeface="Times New Roman" pitchFamily="18" charset="0"/>
                <a:ea typeface="宋体" pitchFamily="2" charset="-122"/>
                <a:cs typeface="+mn-cs"/>
              </a:rPr>
              <a:t>而已，有多少个</a:t>
            </a:r>
            <a:r>
              <a:rPr lang="en-US" altLang="zh-CN" sz="1200" kern="1200" dirty="0" smtClean="0">
                <a:solidFill>
                  <a:schemeClr val="tx1"/>
                </a:solidFill>
                <a:effectLst/>
                <a:latin typeface="Times New Roman" pitchFamily="18" charset="0"/>
                <a:ea typeface="宋体" pitchFamily="2" charset="-122"/>
                <a:cs typeface="+mn-cs"/>
              </a:rPr>
              <a:t>offset</a:t>
            </a:r>
            <a:r>
              <a:rPr lang="zh-CN" altLang="zh-CN" sz="1200" kern="1200" dirty="0" smtClean="0">
                <a:solidFill>
                  <a:schemeClr val="tx1"/>
                </a:solidFill>
                <a:effectLst/>
                <a:latin typeface="Times New Roman" pitchFamily="18" charset="0"/>
                <a:ea typeface="宋体" pitchFamily="2" charset="-122"/>
                <a:cs typeface="+mn-cs"/>
              </a:rPr>
              <a:t>，就有多少个</a:t>
            </a:r>
            <a:r>
              <a:rPr lang="en-US" altLang="zh-CN" sz="1200" kern="1200" dirty="0" smtClean="0">
                <a:solidFill>
                  <a:schemeClr val="tx1"/>
                </a:solidFill>
                <a:effectLst/>
                <a:latin typeface="Times New Roman" pitchFamily="18" charset="0"/>
                <a:ea typeface="宋体" pitchFamily="2" charset="-122"/>
                <a:cs typeface="+mn-cs"/>
              </a:rPr>
              <a:t>margin-left</a:t>
            </a:r>
            <a:r>
              <a:rPr lang="zh-CN" altLang="zh-CN" sz="1200" kern="1200" dirty="0" smtClean="0">
                <a:solidFill>
                  <a:schemeClr val="tx1"/>
                </a:solidFill>
                <a:effectLst/>
                <a:latin typeface="Times New Roman" pitchFamily="18" charset="0"/>
                <a:ea typeface="宋体" pitchFamily="2" charset="-122"/>
                <a:cs typeface="+mn-cs"/>
              </a:rPr>
              <a:t>。具体源码如下：</a:t>
            </a:r>
          </a:p>
          <a:p>
            <a:r>
              <a:rPr lang="en-US" altLang="zh-CN" sz="1200" kern="1200" dirty="0" smtClean="0">
                <a:solidFill>
                  <a:schemeClr val="tx1"/>
                </a:solidFill>
                <a:effectLst/>
                <a:latin typeface="Times New Roman" pitchFamily="18" charset="0"/>
                <a:ea typeface="宋体" pitchFamily="2" charset="-122"/>
                <a:cs typeface="+mn-cs"/>
              </a:rPr>
              <a:t>.col-md-offset-12 {margin-left: 100%;}</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.col-md-offset-11 {margin-left: 91.66666667%;}</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.col-md-offset-10 {margin-left: 83.33333333%;}</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.col-md-offset-9 {margin-left: 75%;}</a:t>
            </a:r>
            <a:r>
              <a:rPr lang="zh-CN" altLang="en-US"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18</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、引导学员如何使用列组合的方式布局这个嵌套的页面</a:t>
            </a:r>
            <a:endParaRPr lang="en-US" altLang="zh-CN" dirty="0" smtClean="0"/>
          </a:p>
          <a:p>
            <a:r>
              <a:rPr lang="en-US" altLang="zh-CN" dirty="0" smtClean="0"/>
              <a:t>2</a:t>
            </a:r>
            <a:r>
              <a:rPr lang="zh-CN" altLang="en-US" dirty="0" smtClean="0"/>
              <a:t>、引出列嵌套</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19</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、教员分析图上的效果要如何实现。这是很常见的效果，奇数行样式一样，偶数行样式一样，可能学员会给出几个答案：</a:t>
            </a:r>
            <a:endParaRPr lang="en-US" altLang="zh-CN" dirty="0" smtClean="0"/>
          </a:p>
          <a:p>
            <a:r>
              <a:rPr lang="en-US" altLang="zh-CN" baseline="0" dirty="0" smtClean="0"/>
              <a:t> a</a:t>
            </a:r>
            <a:r>
              <a:rPr lang="zh-CN" altLang="en-US" baseline="0" dirty="0" smtClean="0"/>
              <a:t>、奇数行用相同的</a:t>
            </a:r>
            <a:r>
              <a:rPr lang="en-US" altLang="zh-CN" baseline="0" dirty="0" smtClean="0"/>
              <a:t>class</a:t>
            </a:r>
            <a:r>
              <a:rPr lang="zh-CN" altLang="en-US" baseline="0" dirty="0" smtClean="0"/>
              <a:t>，偶数行用相同的</a:t>
            </a:r>
            <a:r>
              <a:rPr lang="en-US" altLang="zh-CN" baseline="0" dirty="0" smtClean="0"/>
              <a:t>class</a:t>
            </a:r>
          </a:p>
          <a:p>
            <a:r>
              <a:rPr lang="en-US" altLang="zh-CN" baseline="0" dirty="0" smtClean="0"/>
              <a:t> b</a:t>
            </a:r>
            <a:r>
              <a:rPr lang="zh-CN" altLang="en-US" baseline="0" dirty="0" smtClean="0"/>
              <a:t>、样式一样，但是在</a:t>
            </a:r>
            <a:r>
              <a:rPr lang="en-US" altLang="zh-CN" baseline="0" dirty="0" smtClean="0"/>
              <a:t>HTML</a:t>
            </a:r>
            <a:r>
              <a:rPr lang="zh-CN" altLang="en-US" baseline="0" dirty="0" smtClean="0"/>
              <a:t>结构中把他们的位置换一下等</a:t>
            </a:r>
            <a:endParaRPr lang="en-US" altLang="zh-CN" baseline="0" dirty="0" smtClean="0"/>
          </a:p>
          <a:p>
            <a:r>
              <a:rPr lang="zh-CN" altLang="en-US" baseline="0" dirty="0" smtClean="0"/>
              <a:t>教员的方案：</a:t>
            </a:r>
            <a:endParaRPr lang="en-US" altLang="zh-CN" baseline="0" dirty="0" smtClean="0"/>
          </a:p>
          <a:p>
            <a:r>
              <a:rPr lang="zh-CN" altLang="en-US" baseline="0" dirty="0" smtClean="0"/>
              <a:t>不使用</a:t>
            </a:r>
            <a:r>
              <a:rPr lang="en-US" altLang="zh-CN" baseline="0" dirty="0" smtClean="0"/>
              <a:t>class</a:t>
            </a:r>
            <a:r>
              <a:rPr lang="zh-CN" altLang="en-US" baseline="0" dirty="0" smtClean="0"/>
              <a:t>，使用</a:t>
            </a:r>
            <a:r>
              <a:rPr lang="en-US" altLang="zh-CN" baseline="0" dirty="0" smtClean="0"/>
              <a:t>Bootstrap</a:t>
            </a:r>
            <a:r>
              <a:rPr lang="zh-CN" altLang="en-US" baseline="0" dirty="0" smtClean="0"/>
              <a:t>的方式来实现</a:t>
            </a:r>
            <a:r>
              <a:rPr lang="en-US" altLang="zh-CN" baseline="0" dirty="0" smtClean="0"/>
              <a:t>---》</a:t>
            </a:r>
            <a:r>
              <a:rPr lang="zh-CN" altLang="en-US" baseline="0" dirty="0" smtClean="0"/>
              <a:t>引出列排序</a:t>
            </a:r>
            <a:endParaRPr lang="en-US" altLang="zh-CN"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aseline="0" dirty="0" smtClean="0"/>
              <a:t>2</a:t>
            </a:r>
            <a:r>
              <a:rPr lang="zh-CN" altLang="en-US" baseline="0" dirty="0" smtClean="0"/>
              <a:t>、</a:t>
            </a:r>
            <a:r>
              <a:rPr lang="zh-CN" altLang="en-US" dirty="0" smtClean="0"/>
              <a:t>解释标红的类名的作用</a:t>
            </a:r>
            <a:endParaRPr lang="en-US" altLang="zh-CN" dirty="0" smtClean="0"/>
          </a:p>
          <a:p>
            <a:endParaRPr lang="en-US" altLang="zh-CN" baseline="0" dirty="0" smtClean="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20</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回顾：上次课的教学内容和学员已学过的相关技术内容</a:t>
            </a:r>
            <a:endParaRPr lang="en-US" altLang="zh-CN" dirty="0" smtClean="0">
              <a:ea typeface="宋体" charset="-122"/>
            </a:endParaRPr>
          </a:p>
          <a:p>
            <a:r>
              <a:rPr lang="zh-CN" altLang="en-US" dirty="0" smtClean="0">
                <a:ea typeface="宋体" charset="-122"/>
              </a:rPr>
              <a:t>作业点评：点评作业的提交情况和共性问题，目的是给学员作业反馈以促进学员完成作业的积极性</a:t>
            </a:r>
            <a:endParaRPr lang="en-US" altLang="zh-CN" dirty="0" smtClean="0">
              <a:ea typeface="宋体" charset="-122"/>
            </a:endParaRPr>
          </a:p>
          <a:p>
            <a:r>
              <a:rPr lang="zh-CN" altLang="en-US" dirty="0" smtClean="0">
                <a:ea typeface="宋体" charset="-122"/>
              </a:rPr>
              <a:t>提示：教员在回顾响应式相关内容的时候也可以引申的提及接下来要讲解的内容是</a:t>
            </a:r>
            <a:r>
              <a:rPr lang="en-US" altLang="zh-CN" dirty="0" smtClean="0">
                <a:ea typeface="宋体" charset="-122"/>
              </a:rPr>
              <a:t>Bootstrap</a:t>
            </a:r>
            <a:r>
              <a:rPr lang="zh-CN" altLang="en-US" dirty="0" smtClean="0">
                <a:ea typeface="宋体" charset="-122"/>
              </a:rPr>
              <a:t>框架，可以很快速、简单的实现响应式布局。</a:t>
            </a:r>
            <a:endParaRPr lang="en-US" altLang="zh-CN" dirty="0" smtClean="0">
              <a:ea typeface="宋体"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A85BDC32-D6B2-4D76-8589-59E00B434E2C}" type="slidenum">
              <a:rPr lang="zh-CN" altLang="en-US" smtClean="0"/>
              <a:pPr>
                <a:defRPr/>
              </a:pPr>
              <a:t>3</a:t>
            </a:fld>
            <a:endParaRPr lang="en-US" altLang="zh-CN"/>
          </a:p>
        </p:txBody>
      </p:sp>
    </p:spTree>
    <p:extLst>
      <p:ext uri="{BB962C8B-B14F-4D97-AF65-F5344CB8AC3E}">
        <p14:creationId xmlns="" xmlns:p14="http://schemas.microsoft.com/office/powerpoint/2010/main" val="1606583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、前面一直都是在使用中等屏幕（</a:t>
            </a:r>
            <a:r>
              <a:rPr lang="en-US" altLang="zh-CN" dirty="0" smtClean="0"/>
              <a:t>md</a:t>
            </a:r>
            <a:r>
              <a:rPr lang="zh-CN" altLang="en-US" dirty="0" smtClean="0"/>
              <a:t>）作示例，但是</a:t>
            </a:r>
            <a:r>
              <a:rPr lang="en-US" altLang="zh-CN" dirty="0" smtClean="0"/>
              <a:t>Bootstrap</a:t>
            </a:r>
            <a:r>
              <a:rPr lang="zh-CN" altLang="en-US" dirty="0" smtClean="0"/>
              <a:t>的一大好处就是制作响应式布局，所以对于其他的屏幕如何来使用栅格布局呢？</a:t>
            </a:r>
            <a:r>
              <a:rPr lang="en-US" altLang="zh-CN" dirty="0" smtClean="0"/>
              <a:t>---》</a:t>
            </a:r>
            <a:r>
              <a:rPr lang="zh-CN" altLang="en-US" dirty="0" smtClean="0"/>
              <a:t>引出响应式栅格</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a:t>
            </a:r>
            <a:r>
              <a:rPr lang="zh-CN" altLang="en-US" dirty="0" smtClean="0"/>
              <a:t>、</a:t>
            </a:r>
            <a:r>
              <a:rPr lang="zh-CN" altLang="en-US" dirty="0" smtClean="0">
                <a:latin typeface="Arial" charset="0"/>
              </a:rPr>
              <a:t>其他的屏幕只是需要改变前面的缩略符就可以了</a:t>
            </a:r>
            <a:endParaRPr lang="en-US" altLang="zh-CN" dirty="0" smtClean="0">
              <a:latin typeface="Arial" charset="0"/>
            </a:endParaRPr>
          </a:p>
          <a:p>
            <a:pPr algn="l" eaLnBrk="1" hangingPunct="1">
              <a:lnSpc>
                <a:spcPct val="150000"/>
              </a:lnSpc>
            </a:pPr>
            <a:r>
              <a:rPr lang="zh-CN" altLang="en-US" sz="2000" dirty="0" smtClean="0"/>
              <a:t>超小屏 、小屏、中屏 、大屏</a:t>
            </a:r>
          </a:p>
          <a:p>
            <a:pPr marL="1588" lvl="1" indent="455613" algn="l" eaLnBrk="1" hangingPunct="1">
              <a:lnSpc>
                <a:spcPct val="150000"/>
              </a:lnSpc>
            </a:pPr>
            <a:r>
              <a:rPr lang="zh-CN" altLang="en-US" sz="1700" dirty="0" smtClean="0"/>
              <a:t>（col-xs、col-sm、col-md、col-lg）</a:t>
            </a:r>
          </a:p>
          <a:p>
            <a:pPr algn="l" eaLnBrk="1" hangingPunct="1">
              <a:lnSpc>
                <a:spcPct val="150000"/>
              </a:lnSpc>
            </a:pPr>
            <a:r>
              <a:rPr lang="zh-CN" altLang="en-US" sz="2000" dirty="0" smtClean="0"/>
              <a:t>列偏移（col-xs-offset-*...）</a:t>
            </a:r>
          </a:p>
          <a:p>
            <a:pPr algn="l" eaLnBrk="1" hangingPunct="1">
              <a:lnSpc>
                <a:spcPct val="150000"/>
              </a:lnSpc>
            </a:pPr>
            <a:r>
              <a:rPr lang="zh-CN" altLang="en-US" sz="2000" dirty="0" smtClean="0"/>
              <a:t>列排序（col-xs-pull-* 、col-xs-push-*...）</a:t>
            </a:r>
          </a:p>
          <a:p>
            <a:pPr algn="l" eaLnBrk="1" hangingPunct="1">
              <a:lnSpc>
                <a:spcPct val="150000"/>
              </a:lnSpc>
            </a:pPr>
            <a:r>
              <a:rPr lang="zh-CN" altLang="en-US" sz="2000" dirty="0" smtClean="0"/>
              <a:t>列嵌套</a:t>
            </a:r>
            <a:endParaRPr lang="zh-CN" alt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latin typeface="Arial" charset="0"/>
            </a:endParaRPr>
          </a:p>
          <a:p>
            <a:endParaRPr lang="en-US" altLang="zh-CN" dirty="0" smtClean="0"/>
          </a:p>
          <a:p>
            <a:r>
              <a:rPr lang="en-US" altLang="zh-CN" dirty="0" smtClean="0"/>
              <a:t>3</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源码里是如何设置的</a:t>
            </a:r>
            <a:r>
              <a:rPr lang="zh-CN" altLang="en-US" sz="1200" kern="1200" dirty="0" smtClean="0">
                <a:solidFill>
                  <a:schemeClr val="tx1"/>
                </a:solidFill>
                <a:effectLst/>
                <a:latin typeface="Times New Roman" pitchFamily="18" charset="0"/>
                <a:ea typeface="宋体" pitchFamily="2" charset="-122"/>
                <a:cs typeface="+mn-cs"/>
              </a:rPr>
              <a:t>，带领学员查看源码</a:t>
            </a:r>
            <a:r>
              <a:rPr lang="en-US" altLang="zh-CN" sz="1200" kern="1200" dirty="0" smtClean="0">
                <a:solidFill>
                  <a:schemeClr val="tx1"/>
                </a:solidFill>
                <a:effectLst/>
                <a:latin typeface="Times New Roman" pitchFamily="18" charset="0"/>
                <a:ea typeface="宋体" pitchFamily="2" charset="-122"/>
                <a:cs typeface="+mn-cs"/>
              </a:rPr>
              <a:t>----》</a:t>
            </a:r>
            <a:r>
              <a:rPr lang="zh-CN" altLang="en-US" sz="1200" kern="1200" dirty="0" smtClean="0">
                <a:solidFill>
                  <a:schemeClr val="tx1"/>
                </a:solidFill>
                <a:effectLst/>
                <a:latin typeface="Times New Roman" pitchFamily="18" charset="0"/>
                <a:ea typeface="宋体" pitchFamily="2" charset="-122"/>
                <a:cs typeface="+mn-cs"/>
              </a:rPr>
              <a:t>并告知自己养成会查看源码的好习惯，学习别人是怎么写框架组件的</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超小屏幕（手机，小于</a:t>
            </a:r>
            <a:r>
              <a:rPr lang="en-US" altLang="zh-CN" sz="1200" kern="1200" dirty="0" smtClean="0">
                <a:solidFill>
                  <a:schemeClr val="tx1"/>
                </a:solidFill>
                <a:effectLst/>
                <a:latin typeface="Times New Roman" pitchFamily="18" charset="0"/>
                <a:ea typeface="宋体" pitchFamily="2" charset="-122"/>
                <a:cs typeface="+mn-cs"/>
              </a:rPr>
              <a:t>768px</a:t>
            </a:r>
            <a:r>
              <a:rPr lang="zh-CN" altLang="zh-CN" sz="1200" kern="1200" dirty="0" smtClean="0">
                <a:solidFill>
                  <a:schemeClr val="tx1"/>
                </a:solidFill>
                <a:effectLst/>
                <a:latin typeface="Times New Roman" pitchFamily="18" charset="0"/>
                <a:ea typeface="宋体" pitchFamily="2" charset="-122"/>
                <a:cs typeface="+mn-cs"/>
              </a:rPr>
              <a:t>），没有设置任何的媒体查询代码，因为在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中是默认的（移动优先）</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@media (min-width: 768px)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.container {width: 750px;}    /*</a:t>
            </a:r>
            <a:r>
              <a:rPr lang="zh-CN" altLang="zh-CN" sz="1200" kern="1200" dirty="0" smtClean="0">
                <a:solidFill>
                  <a:schemeClr val="tx1"/>
                </a:solidFill>
                <a:effectLst/>
                <a:latin typeface="Times New Roman" pitchFamily="18" charset="0"/>
                <a:ea typeface="宋体" pitchFamily="2" charset="-122"/>
                <a:cs typeface="+mn-cs"/>
              </a:rPr>
              <a:t>小屏幕（平板，大于等于</a:t>
            </a:r>
            <a:r>
              <a:rPr lang="en-US" altLang="zh-CN" sz="1200" kern="1200" dirty="0" smtClean="0">
                <a:solidFill>
                  <a:schemeClr val="tx1"/>
                </a:solidFill>
                <a:effectLst/>
                <a:latin typeface="Times New Roman" pitchFamily="18" charset="0"/>
                <a:ea typeface="宋体" pitchFamily="2" charset="-122"/>
                <a:cs typeface="+mn-cs"/>
              </a:rPr>
              <a:t>768px</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@media (min-width: 992px)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.container {width: 970px;}   /*</a:t>
            </a:r>
            <a:r>
              <a:rPr lang="zh-CN" altLang="zh-CN" sz="1200" kern="1200" dirty="0" smtClean="0">
                <a:solidFill>
                  <a:schemeClr val="tx1"/>
                </a:solidFill>
                <a:effectLst/>
                <a:latin typeface="Times New Roman" pitchFamily="18" charset="0"/>
                <a:ea typeface="宋体" pitchFamily="2" charset="-122"/>
                <a:cs typeface="+mn-cs"/>
              </a:rPr>
              <a:t>中等屏幕（桌面显示器，大于等于</a:t>
            </a:r>
            <a:r>
              <a:rPr lang="en-US" altLang="zh-CN" sz="1200" kern="1200" dirty="0" smtClean="0">
                <a:solidFill>
                  <a:schemeClr val="tx1"/>
                </a:solidFill>
                <a:effectLst/>
                <a:latin typeface="Times New Roman" pitchFamily="18" charset="0"/>
                <a:ea typeface="宋体" pitchFamily="2" charset="-122"/>
                <a:cs typeface="+mn-cs"/>
              </a:rPr>
              <a:t>992px</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@media (min-width: 1200px) {    /*</a:t>
            </a:r>
            <a:r>
              <a:rPr lang="zh-CN" altLang="zh-CN" sz="1200" kern="1200" dirty="0" smtClean="0">
                <a:solidFill>
                  <a:schemeClr val="tx1"/>
                </a:solidFill>
                <a:effectLst/>
                <a:latin typeface="Times New Roman" pitchFamily="18" charset="0"/>
                <a:ea typeface="宋体" pitchFamily="2" charset="-122"/>
                <a:cs typeface="+mn-cs"/>
              </a:rPr>
              <a:t>大屏幕（大桌面显示器，大于等于</a:t>
            </a:r>
            <a:r>
              <a:rPr lang="en-US" altLang="zh-CN" sz="1200" kern="1200" dirty="0" smtClean="0">
                <a:solidFill>
                  <a:schemeClr val="tx1"/>
                </a:solidFill>
                <a:effectLst/>
                <a:latin typeface="Times New Roman" pitchFamily="18" charset="0"/>
                <a:ea typeface="宋体" pitchFamily="2" charset="-122"/>
                <a:cs typeface="+mn-cs"/>
              </a:rPr>
              <a:t>1200px</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.container {width: 1170px;}</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21</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22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2BB52050-EE92-43BC-98FC-BDEC8B1E4D41}" type="slidenum">
              <a:rPr lang="zh-CN" altLang="en-US" smtClean="0"/>
              <a:pPr>
                <a:defRPr/>
              </a:pPr>
              <a:t>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24</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a:t>
            </a:r>
            <a:r>
              <a:rPr lang="zh-CN" altLang="zh-CN" sz="1200" kern="1200" dirty="0" smtClean="0">
                <a:solidFill>
                  <a:schemeClr val="tx1"/>
                </a:solidFill>
                <a:effectLst/>
                <a:latin typeface="Times New Roman" pitchFamily="18" charset="0"/>
                <a:ea typeface="宋体" pitchFamily="2" charset="-122"/>
                <a:cs typeface="+mn-cs"/>
              </a:rPr>
              <a:t>这些都是</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最基础、最简单的语法组合而成的，通过这些基础而又核心的布局语法，不需要太多时间就能制作出来比较精美的页面。</a:t>
            </a:r>
          </a:p>
          <a:p>
            <a:r>
              <a:rPr lang="zh-CN" altLang="zh-CN" sz="1200" kern="1200" dirty="0" smtClean="0">
                <a:solidFill>
                  <a:schemeClr val="tx1"/>
                </a:solidFill>
                <a:effectLst/>
                <a:latin typeface="Times New Roman" pitchFamily="18" charset="0"/>
                <a:ea typeface="宋体" pitchFamily="2" charset="-122"/>
                <a:cs typeface="+mn-cs"/>
              </a:rPr>
              <a:t>并且为什么叫它是全局样式，主要是它的使用比较自由，可以在页面中的任意位置使用，也可以放在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组件里使用，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组件会在后面的章节中讲解。接下来就给大家介绍几个企业中使用很广泛的</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全局样式</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2</a:t>
            </a:r>
            <a:r>
              <a:rPr lang="zh-CN" altLang="en-US" sz="1200" kern="1200" dirty="0" smtClean="0">
                <a:solidFill>
                  <a:schemeClr val="tx1"/>
                </a:solidFill>
                <a:effectLst/>
                <a:latin typeface="Times New Roman" pitchFamily="18" charset="0"/>
                <a:ea typeface="宋体" pitchFamily="2" charset="-122"/>
                <a:cs typeface="+mn-cs"/>
              </a:rPr>
              <a:t>、提示：只要讲解网页布局中常见的几种</a:t>
            </a:r>
            <a:r>
              <a:rPr lang="en-US" altLang="zh-CN" sz="1200" kern="1200" dirty="0" smtClean="0">
                <a:solidFill>
                  <a:schemeClr val="tx1"/>
                </a:solidFill>
                <a:effectLst/>
                <a:latin typeface="Times New Roman" pitchFamily="18" charset="0"/>
                <a:ea typeface="宋体" pitchFamily="2" charset="-122"/>
                <a:cs typeface="+mn-cs"/>
              </a:rPr>
              <a:t>CSS</a:t>
            </a:r>
            <a:r>
              <a:rPr lang="zh-CN" altLang="en-US" sz="1200" kern="1200" dirty="0" smtClean="0">
                <a:solidFill>
                  <a:schemeClr val="tx1"/>
                </a:solidFill>
                <a:effectLst/>
                <a:latin typeface="Times New Roman" pitchFamily="18" charset="0"/>
                <a:ea typeface="宋体" pitchFamily="2" charset="-122"/>
                <a:cs typeface="+mn-cs"/>
              </a:rPr>
              <a:t>全局样式，其他的想了解可以通过查看官网</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25</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、基础排版非常简单，使用和以前使用</a:t>
            </a:r>
            <a:r>
              <a:rPr lang="en-US" altLang="zh-CN" dirty="0" smtClean="0"/>
              <a:t>HTML</a:t>
            </a:r>
            <a:r>
              <a:rPr lang="zh-CN" altLang="en-US" dirty="0" smtClean="0"/>
              <a:t>标签一样，只不过样式上被</a:t>
            </a:r>
            <a:r>
              <a:rPr lang="en-US" altLang="zh-CN" dirty="0" smtClean="0"/>
              <a:t>Bootstrap</a:t>
            </a:r>
            <a:r>
              <a:rPr lang="zh-CN" altLang="en-US" dirty="0" smtClean="0"/>
              <a:t>统一修改过。</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26</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27</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28</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、带学员查看源码，讲解这几个标签可以实现什么样的效果：</a:t>
            </a:r>
            <a:endParaRPr lang="en-US" altLang="zh-CN" dirty="0" smtClean="0"/>
          </a:p>
          <a:p>
            <a:r>
              <a:rPr lang="en-US" altLang="zh-CN" sz="1200" kern="1200" dirty="0" err="1" smtClean="0">
                <a:solidFill>
                  <a:schemeClr val="tx1"/>
                </a:solidFill>
                <a:effectLst/>
                <a:latin typeface="Times New Roman" pitchFamily="18" charset="0"/>
                <a:ea typeface="宋体" pitchFamily="2" charset="-122"/>
                <a:cs typeface="+mn-cs"/>
              </a:rPr>
              <a:t>b,strong</a:t>
            </a:r>
            <a:r>
              <a:rPr lang="en-US" altLang="zh-CN" sz="1200" kern="1200" dirty="0" smtClean="0">
                <a:solidFill>
                  <a:schemeClr val="tx1"/>
                </a:solidFill>
                <a:effectLst/>
                <a:latin typeface="Times New Roman" pitchFamily="18" charset="0"/>
                <a:ea typeface="宋体" pitchFamily="2" charset="-122"/>
                <a:cs typeface="+mn-cs"/>
              </a:rPr>
              <a:t>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font-weight: bold;     /*</a:t>
            </a:r>
            <a:r>
              <a:rPr lang="zh-CN" altLang="zh-CN" sz="1200" kern="1200" dirty="0" smtClean="0">
                <a:solidFill>
                  <a:schemeClr val="tx1"/>
                </a:solidFill>
                <a:effectLst/>
                <a:latin typeface="Times New Roman" pitchFamily="18" charset="0"/>
                <a:ea typeface="宋体" pitchFamily="2" charset="-122"/>
                <a:cs typeface="+mn-cs"/>
              </a:rPr>
              <a:t>粗体设置</a:t>
            </a:r>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small</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smtClean="0">
                <a:solidFill>
                  <a:schemeClr val="tx1"/>
                </a:solidFill>
                <a:effectLst/>
                <a:latin typeface="Times New Roman" pitchFamily="18" charset="0"/>
                <a:ea typeface="宋体" pitchFamily="2" charset="-122"/>
                <a:cs typeface="+mn-cs"/>
              </a:rPr>
              <a:t>.small {</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    font-size: 80%;      /*</a:t>
            </a:r>
            <a:r>
              <a:rPr lang="zh-CN" altLang="zh-CN" sz="1200" kern="1200" dirty="0" smtClean="0">
                <a:solidFill>
                  <a:schemeClr val="tx1"/>
                </a:solidFill>
                <a:effectLst/>
                <a:latin typeface="Times New Roman" pitchFamily="18" charset="0"/>
                <a:ea typeface="宋体" pitchFamily="2" charset="-122"/>
                <a:cs typeface="+mn-cs"/>
              </a:rPr>
              <a:t>标准字体的</a:t>
            </a:r>
            <a:r>
              <a:rPr lang="en-US" altLang="zh-CN" sz="1200" kern="1200" dirty="0" smtClean="0">
                <a:solidFill>
                  <a:schemeClr val="tx1"/>
                </a:solidFill>
                <a:effectLst/>
                <a:latin typeface="Times New Roman" pitchFamily="18" charset="0"/>
                <a:ea typeface="宋体" pitchFamily="2" charset="-122"/>
                <a:cs typeface="+mn-cs"/>
              </a:rPr>
              <a:t>80%*/</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a:t>
            </a:r>
            <a:endParaRPr lang="zh-CN" altLang="zh-CN" sz="1200" kern="1200" dirty="0" smtClean="0">
              <a:solidFill>
                <a:schemeClr val="tx1"/>
              </a:solidFill>
              <a:effectLst/>
              <a:latin typeface="Times New Roman" pitchFamily="18" charset="0"/>
              <a:ea typeface="宋体" pitchFamily="2" charset="-122"/>
              <a:cs typeface="+mn-cs"/>
            </a:endParaRPr>
          </a:p>
          <a:p>
            <a:r>
              <a:rPr lang="en-US" altLang="zh-CN" dirty="0" smtClean="0"/>
              <a:t>2</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29</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30</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8AD8EE3C-B7E1-4C42-B2B9-6D0A36A694C2}" type="slidenum">
              <a:rPr lang="zh-CN" altLang="en-US" smtClean="0"/>
              <a:pPr>
                <a:defRPr/>
              </a:pPr>
              <a:t>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、先写个普通的表单结构，带学员观看演示效果，然后在添加红色类名，观察发生的变化，并且讲解作用，可以查看源码分析</a:t>
            </a:r>
            <a:endParaRPr lang="en-US" altLang="zh-CN" dirty="0" smtClean="0"/>
          </a:p>
          <a:p>
            <a:r>
              <a:rPr lang="en-US" altLang="zh-CN" dirty="0" smtClean="0"/>
              <a:t>2</a:t>
            </a:r>
            <a:r>
              <a:rPr lang="zh-CN" altLang="en-US" dirty="0" smtClean="0"/>
              <a:t>、然后在介绍常用的一些表单效果</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31</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32</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en-US" altLang="zh-CN" dirty="0" smtClean="0"/>
              <a:t>1</a:t>
            </a:r>
            <a:r>
              <a:rPr lang="zh-CN" altLang="en-US" dirty="0" smtClean="0"/>
              <a:t>、综合性使用</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33</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r>
              <a:rPr lang="zh-CN" altLang="zh-CN" sz="1200" kern="1200" dirty="0" smtClean="0">
                <a:solidFill>
                  <a:schemeClr val="tx1"/>
                </a:solidFill>
                <a:effectLst/>
                <a:latin typeface="Times New Roman" pitchFamily="18" charset="0"/>
                <a:ea typeface="宋体" pitchFamily="2" charset="-122"/>
                <a:cs typeface="+mn-cs"/>
              </a:rPr>
              <a:t>在填写表单的时候，经常要提示用户其输入的内容是否合法，长度是否够用，在此输入的密码是否和第一次一致等验证方面的问题，不同的输入就需要不同的样式表现（如颜色、边框、提示语等）</a:t>
            </a:r>
            <a:endParaRPr lang="en-US" altLang="zh-CN" sz="1200" kern="1200" dirty="0" smtClean="0">
              <a:solidFill>
                <a:schemeClr val="tx1"/>
              </a:solidFill>
              <a:effectLst/>
              <a:latin typeface="Times New Roman" pitchFamily="18" charset="0"/>
              <a:ea typeface="宋体" pitchFamily="2" charset="-122"/>
              <a:cs typeface="+mn-cs"/>
            </a:endParaRPr>
          </a:p>
          <a:p>
            <a:r>
              <a:rPr lang="zh-CN" altLang="zh-CN" sz="1200" kern="1200" dirty="0" smtClean="0">
                <a:solidFill>
                  <a:schemeClr val="tx1"/>
                </a:solidFill>
                <a:effectLst/>
                <a:latin typeface="Times New Roman" pitchFamily="18" charset="0"/>
                <a:ea typeface="宋体" pitchFamily="2" charset="-122"/>
                <a:cs typeface="+mn-cs"/>
              </a:rPr>
              <a:t>使用了这些类后，输入框会变化边框颜色和阴影颜色</a:t>
            </a:r>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34</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35</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36</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教学指导：</a:t>
            </a:r>
            <a:endParaRPr lang="en-US" altLang="zh-CN" smtClean="0"/>
          </a:p>
          <a:p>
            <a:endParaRPr lang="zh-CN" altLang="en-US" dirty="0"/>
          </a:p>
        </p:txBody>
      </p:sp>
      <p:sp>
        <p:nvSpPr>
          <p:cNvPr id="4" name="灯片编号占位符 3"/>
          <p:cNvSpPr>
            <a:spLocks noGrp="1"/>
          </p:cNvSpPr>
          <p:nvPr>
            <p:ph type="sldNum" sz="quarter" idx="10"/>
          </p:nvPr>
        </p:nvSpPr>
        <p:spPr/>
        <p:txBody>
          <a:bodyPr/>
          <a:lstStyle/>
          <a:p>
            <a:pPr>
              <a:defRPr/>
            </a:pPr>
            <a:fld id="{220CDBCF-2791-44E5-A9EB-021BB3638B3E}" type="slidenum">
              <a:rPr lang="zh-CN" altLang="en-US" smtClean="0"/>
              <a:pPr>
                <a:defRPr/>
              </a:pPr>
              <a:t>37</a:t>
            </a:fld>
            <a:endParaRPr lang="en-US" altLang="zh-CN"/>
          </a:p>
        </p:txBody>
      </p:sp>
    </p:spTree>
    <p:extLst>
      <p:ext uri="{BB962C8B-B14F-4D97-AF65-F5344CB8AC3E}">
        <p14:creationId xmlns="" xmlns:p14="http://schemas.microsoft.com/office/powerpoint/2010/main" val="1738708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38</a:t>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39</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en-US" altLang="zh-CN" dirty="0" smtClean="0">
                <a:ea typeface="宋体" charset="-122"/>
              </a:rPr>
              <a:t>1</a:t>
            </a:r>
            <a:r>
              <a:rPr lang="zh-CN" altLang="en-US" dirty="0" smtClean="0">
                <a:ea typeface="宋体" charset="-122"/>
              </a:rPr>
              <a:t>、教员分析需求，先演示给学员完成后的样子。</a:t>
            </a:r>
          </a:p>
        </p:txBody>
      </p:sp>
      <p:sp>
        <p:nvSpPr>
          <p:cNvPr id="4" name="灯片编号占位符 3"/>
          <p:cNvSpPr>
            <a:spLocks noGrp="1"/>
          </p:cNvSpPr>
          <p:nvPr>
            <p:ph type="sldNum" sz="quarter" idx="5"/>
          </p:nvPr>
        </p:nvSpPr>
        <p:spPr/>
        <p:txBody>
          <a:bodyPr/>
          <a:lstStyle/>
          <a:p>
            <a:pPr>
              <a:defRPr/>
            </a:pPr>
            <a:fld id="{E7584919-9516-4A22-BB58-DB9580593F09}" type="slidenum">
              <a:rPr lang="zh-CN" altLang="en-US" smtClean="0"/>
              <a:pPr>
                <a:defRPr/>
              </a:pPr>
              <a:t>40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21E011B3-9597-42A4-9A42-61325AA50817}" type="slidenum">
              <a:rPr lang="zh-CN" altLang="en-US" smtClean="0"/>
              <a:pPr>
                <a:defRPr/>
              </a:pPr>
              <a:t>5</a:t>
            </a:fld>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a:ln/>
        </p:spPr>
      </p:sp>
      <p:sp>
        <p:nvSpPr>
          <p:cNvPr id="8294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mtClean="0">
                <a:ea typeface="宋体" charset="-122"/>
              </a:rPr>
              <a:t>教学指导：</a:t>
            </a:r>
            <a:endParaRPr lang="en-US" altLang="zh-CN" smtClean="0">
              <a:ea typeface="宋体" charset="-122"/>
            </a:endParaRPr>
          </a:p>
          <a:p>
            <a:r>
              <a:rPr lang="en-US" altLang="zh-CN" smtClean="0">
                <a:ea typeface="宋体" charset="-122"/>
              </a:rPr>
              <a:t>xxxxxxx</a:t>
            </a:r>
            <a:endParaRPr lang="zh-CN" altLang="en-US" smtClean="0">
              <a:ea typeface="宋体" charset="-122"/>
            </a:endParaRPr>
          </a:p>
          <a:p>
            <a:endParaRPr lang="zh-CN" altLang="en-US" smtClean="0">
              <a:ea typeface="宋体" charset="-122"/>
            </a:endParaRPr>
          </a:p>
        </p:txBody>
      </p:sp>
      <p:sp>
        <p:nvSpPr>
          <p:cNvPr id="4" name="灯片编号占位符 3"/>
          <p:cNvSpPr>
            <a:spLocks noGrp="1"/>
          </p:cNvSpPr>
          <p:nvPr>
            <p:ph type="sldNum" sz="quarter" idx="5"/>
          </p:nvPr>
        </p:nvSpPr>
        <p:spPr/>
        <p:txBody>
          <a:bodyPr/>
          <a:lstStyle/>
          <a:p>
            <a:pPr>
              <a:defRPr/>
            </a:pPr>
            <a:fld id="{90400215-E3F8-4EDC-AAFD-746355BA88AB}" type="slidenum">
              <a:rPr lang="zh-CN" altLang="en-US" smtClean="0"/>
              <a:pPr>
                <a:defRPr/>
              </a:pPr>
              <a:t>41</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p:txBody>
      </p:sp>
      <p:sp>
        <p:nvSpPr>
          <p:cNvPr id="4" name="灯片编号占位符 3"/>
          <p:cNvSpPr>
            <a:spLocks noGrp="1"/>
          </p:cNvSpPr>
          <p:nvPr>
            <p:ph type="sldNum" sz="quarter" idx="5"/>
          </p:nvPr>
        </p:nvSpPr>
        <p:spPr/>
        <p:txBody>
          <a:bodyPr/>
          <a:lstStyle/>
          <a:p>
            <a:pPr>
              <a:defRPr/>
            </a:pPr>
            <a:fld id="{4DDB0C73-0033-4FE0-B621-45CB7BBE68EB}" type="slidenum">
              <a:rPr lang="zh-CN" altLang="en-US" smtClean="0"/>
              <a:pPr>
                <a:defRPr/>
              </a:pPr>
              <a:t>42</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eaLnBrk="1" hangingPunct="1"/>
            <a:r>
              <a:rPr lang="zh-CN" altLang="en-US" dirty="0" smtClean="0">
                <a:ea typeface="宋体" charset="-122"/>
              </a:rPr>
              <a:t>预习作业测试题用于下次上课前进行全班同学集中测试。因此教员要在本次课布置下去。布置预习测试题的目的是要求学员进行预习，保障下次学员学习质量。</a:t>
            </a:r>
            <a:endParaRPr lang="en-US" altLang="zh-CN" dirty="0" smtClean="0">
              <a:ea typeface="宋体" charset="-122"/>
            </a:endParaRPr>
          </a:p>
          <a:p>
            <a:pPr eaLnBrk="1" hangingPunct="1"/>
            <a:r>
              <a:rPr lang="zh-CN" altLang="en-US" dirty="0" smtClean="0">
                <a:ea typeface="宋体" charset="-122"/>
              </a:rPr>
              <a:t>不少于</a:t>
            </a:r>
            <a:r>
              <a:rPr lang="en-US" altLang="zh-CN" dirty="0" smtClean="0">
                <a:ea typeface="宋体" charset="-122"/>
              </a:rPr>
              <a:t>4</a:t>
            </a:r>
            <a:r>
              <a:rPr lang="zh-CN" altLang="en-US" dirty="0" smtClean="0">
                <a:ea typeface="宋体" charset="-122"/>
              </a:rPr>
              <a:t>道题，其中至少包含一道简述题，主要了解学员对重要知识点的理解程度</a:t>
            </a:r>
            <a:endParaRPr lang="en-US" altLang="zh-CN" dirty="0" smtClean="0">
              <a:ea typeface="宋体" charset="-122"/>
            </a:endParaRPr>
          </a:p>
          <a:p>
            <a:pPr eaLnBrk="1" hangingPunct="1"/>
            <a:endParaRPr lang="en-US" altLang="zh-CN" dirty="0" smtClean="0">
              <a:ea typeface="宋体" charset="-122"/>
            </a:endParaRPr>
          </a:p>
          <a:p>
            <a:pPr eaLnBrk="1" hangingPunct="1"/>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3713DD09-CDC6-4A2B-9D58-02EA8A613287}" type="slidenum">
              <a:rPr lang="zh-CN" altLang="en-US" smtClean="0"/>
              <a:pPr>
                <a:defRPr/>
              </a:pPr>
              <a:t>44</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smtClean="0">
              <a:ea typeface="宋体" charset="-122"/>
            </a:endParaRPr>
          </a:p>
        </p:txBody>
      </p:sp>
      <p:sp>
        <p:nvSpPr>
          <p:cNvPr id="97284" name="灯片编号占位符 3"/>
          <p:cNvSpPr>
            <a:spLocks noGrp="1"/>
          </p:cNvSpPr>
          <p:nvPr>
            <p:ph type="sldNum" sz="quarter" idx="5"/>
          </p:nvPr>
        </p:nvSpPr>
        <p:spPr/>
        <p:txBody>
          <a:bodyPr/>
          <a:lstStyle/>
          <a:p>
            <a:pPr>
              <a:defRPr/>
            </a:pPr>
            <a:fld id="{B55ADD91-A62F-4AB0-BA9C-72A558FCE169}" type="slidenum">
              <a:rPr lang="zh-CN" altLang="en-US" smtClean="0">
                <a:latin typeface="Calibri" pitchFamily="34" charset="0"/>
              </a:rPr>
              <a:pPr>
                <a:defRPr/>
              </a:pPr>
              <a:t>45</a:t>
            </a:fld>
            <a:endParaRPr lang="zh-CN" altLang="en-US" smtClean="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charset="0"/>
              </a:rPr>
              <a:t>简要的介绍下bootstrap2版本和3版本的区别</a:t>
            </a: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21E011B3-9597-42A4-9A42-61325AA50817}" type="slidenum">
              <a:rPr lang="zh-CN" altLang="en-US" smtClean="0"/>
              <a:pPr>
                <a:defRPr/>
              </a:pPr>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latin typeface="Arial" charset="0"/>
              </a:rPr>
              <a:t>简要的介绍下bootstrap2版本和3版本的区别</a:t>
            </a: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21E011B3-9597-42A4-9A42-61325AA50817}" type="slidenum">
              <a:rPr lang="zh-CN" altLang="en-US"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r>
              <a:rPr lang="zh-CN" altLang="en-US" dirty="0" smtClean="0">
                <a:ea typeface="宋体" charset="-122"/>
              </a:rPr>
              <a:t>教员引导</a:t>
            </a:r>
            <a:r>
              <a:rPr lang="en-US" altLang="zh-CN" dirty="0" smtClean="0">
                <a:ea typeface="宋体" charset="-122"/>
              </a:rPr>
              <a:t>--》</a:t>
            </a:r>
            <a:r>
              <a:rPr lang="zh-CN" altLang="en-US" dirty="0" smtClean="0">
                <a:ea typeface="宋体" charset="-122"/>
              </a:rPr>
              <a:t>根据自己的需求来合理的使用</a:t>
            </a:r>
            <a:r>
              <a:rPr lang="en-US" altLang="zh-CN" dirty="0" smtClean="0">
                <a:ea typeface="宋体" charset="-122"/>
              </a:rPr>
              <a:t>Bootstrap</a:t>
            </a:r>
            <a:r>
              <a:rPr lang="zh-CN" altLang="en-US" dirty="0" smtClean="0">
                <a:ea typeface="宋体" charset="-122"/>
              </a:rPr>
              <a:t>。移动页面不是都是用</a:t>
            </a:r>
            <a:r>
              <a:rPr lang="en-US" altLang="zh-CN" dirty="0" smtClean="0">
                <a:ea typeface="宋体" charset="-122"/>
              </a:rPr>
              <a:t>Bootstrap</a:t>
            </a:r>
            <a:r>
              <a:rPr lang="zh-CN" altLang="en-US" dirty="0" smtClean="0">
                <a:ea typeface="宋体" charset="-122"/>
              </a:rPr>
              <a:t>写的，要根据场景，页面的内容来决定，总之合理利用</a:t>
            </a:r>
            <a:r>
              <a:rPr lang="en-US" altLang="zh-CN" dirty="0" smtClean="0">
                <a:ea typeface="宋体" charset="-122"/>
              </a:rPr>
              <a:t>Bootstrap</a:t>
            </a:r>
            <a:r>
              <a:rPr lang="zh-CN" altLang="en-US" dirty="0" smtClean="0">
                <a:ea typeface="宋体" charset="-122"/>
              </a:rPr>
              <a:t>，发挥它的优势。</a:t>
            </a:r>
            <a:endParaRPr lang="en-US" altLang="zh-CN" dirty="0" smtClean="0">
              <a:ea typeface="宋体" charset="-122"/>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endParaRPr lang="zh-CN" altLang="en-US" dirty="0" smtClean="0">
              <a:ea typeface="宋体" charset="-122"/>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ea typeface="宋体" charset="-122"/>
              </a:rPr>
              <a:t>教学指导：</a:t>
            </a:r>
            <a:endParaRPr lang="en-US" altLang="zh-CN" dirty="0" smtClean="0">
              <a:ea typeface="宋体" charset="-122"/>
            </a:endParaRPr>
          </a:p>
          <a:p>
            <a:pPr eaLnBrk="1" hangingPunct="1"/>
            <a:r>
              <a:rPr lang="en-US" altLang="zh-CN" sz="1200" kern="1200" dirty="0" smtClean="0">
                <a:solidFill>
                  <a:schemeClr val="tx1"/>
                </a:solidFill>
                <a:effectLst/>
                <a:latin typeface="Times New Roman" pitchFamily="18" charset="0"/>
                <a:ea typeface="宋体" pitchFamily="2" charset="-122"/>
                <a:cs typeface="+mn-cs"/>
              </a:rPr>
              <a:t>1</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在使用</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之前需要下载它的文件，可以登录官网</a:t>
            </a:r>
            <a:r>
              <a:rPr lang="en-US" altLang="zh-CN" sz="1200" kern="1200" dirty="0" smtClean="0">
                <a:solidFill>
                  <a:schemeClr val="tx1"/>
                </a:solidFill>
                <a:effectLst/>
                <a:latin typeface="Times New Roman" pitchFamily="18" charset="0"/>
                <a:ea typeface="宋体" pitchFamily="2" charset="-122"/>
                <a:cs typeface="+mn-cs"/>
              </a:rPr>
              <a:t>www.getbootstrap.com </a:t>
            </a:r>
            <a:r>
              <a:rPr lang="zh-CN" altLang="zh-CN" sz="1200" kern="1200" dirty="0" smtClean="0">
                <a:solidFill>
                  <a:schemeClr val="tx1"/>
                </a:solidFill>
                <a:effectLst/>
                <a:latin typeface="Times New Roman" pitchFamily="18" charset="0"/>
                <a:ea typeface="宋体" pitchFamily="2" charset="-122"/>
                <a:cs typeface="+mn-cs"/>
              </a:rPr>
              <a:t>下载</a:t>
            </a:r>
            <a:r>
              <a:rPr lang="en-US" altLang="zh-CN" sz="1200" kern="1200" dirty="0" smtClean="0">
                <a:solidFill>
                  <a:schemeClr val="tx1"/>
                </a:solidFill>
                <a:effectLst/>
                <a:latin typeface="Times New Roman" pitchFamily="18" charset="0"/>
                <a:ea typeface="宋体" pitchFamily="2" charset="-122"/>
                <a:cs typeface="+mn-cs"/>
              </a:rPr>
              <a:t>bootstrap</a:t>
            </a:r>
            <a:r>
              <a:rPr lang="zh-CN" altLang="zh-CN" sz="1200" kern="1200" dirty="0" smtClean="0">
                <a:solidFill>
                  <a:schemeClr val="tx1"/>
                </a:solidFill>
                <a:effectLst/>
                <a:latin typeface="Times New Roman" pitchFamily="18" charset="0"/>
                <a:ea typeface="宋体" pitchFamily="2" charset="-122"/>
                <a:cs typeface="+mn-cs"/>
              </a:rPr>
              <a:t>框架的文件和源码。单击</a:t>
            </a:r>
            <a:r>
              <a:rPr lang="en-US" altLang="zh-CN" sz="1200" kern="1200" dirty="0" smtClean="0">
                <a:solidFill>
                  <a:schemeClr val="tx1"/>
                </a:solidFill>
                <a:effectLst/>
                <a:latin typeface="Times New Roman" pitchFamily="18" charset="0"/>
                <a:ea typeface="宋体" pitchFamily="2" charset="-122"/>
                <a:cs typeface="+mn-cs"/>
              </a:rPr>
              <a:t>Download Bootstrap</a:t>
            </a:r>
            <a:r>
              <a:rPr lang="zh-CN" altLang="zh-CN" sz="1200" kern="1200" dirty="0" smtClean="0">
                <a:solidFill>
                  <a:schemeClr val="tx1"/>
                </a:solidFill>
                <a:effectLst/>
                <a:latin typeface="Times New Roman" pitchFamily="18" charset="0"/>
                <a:ea typeface="宋体" pitchFamily="2" charset="-122"/>
                <a:cs typeface="+mn-cs"/>
              </a:rPr>
              <a:t>按钮，跳转到下载页面，可以看到</a:t>
            </a:r>
            <a:r>
              <a:rPr lang="en-US" altLang="zh-CN" sz="1200" kern="1200" dirty="0" smtClean="0">
                <a:solidFill>
                  <a:schemeClr val="tx1"/>
                </a:solidFill>
                <a:effectLst/>
                <a:latin typeface="Times New Roman" pitchFamily="18" charset="0"/>
                <a:ea typeface="宋体" pitchFamily="2" charset="-122"/>
                <a:cs typeface="+mn-cs"/>
              </a:rPr>
              <a:t>3</a:t>
            </a:r>
            <a:r>
              <a:rPr lang="zh-CN" altLang="zh-CN" sz="1200" kern="1200" dirty="0" smtClean="0">
                <a:solidFill>
                  <a:schemeClr val="tx1"/>
                </a:solidFill>
                <a:effectLst/>
                <a:latin typeface="Times New Roman" pitchFamily="18" charset="0"/>
                <a:ea typeface="宋体" pitchFamily="2" charset="-122"/>
                <a:cs typeface="+mn-cs"/>
              </a:rPr>
              <a:t>个下载链接</a:t>
            </a:r>
            <a:r>
              <a:rPr lang="zh-CN" altLang="en-US" sz="1200" dirty="0" smtClean="0">
                <a:latin typeface="Arial" charset="0"/>
              </a:rPr>
              <a:t>，分别说明用于生产环境的 Bootstrap、Bootstrap 源码、Sass这三个文件的不同</a:t>
            </a:r>
          </a:p>
          <a:p>
            <a:pPr eaLnBrk="1" hangingPunct="1"/>
            <a:r>
              <a:rPr lang="zh-CN" altLang="en-US" sz="1200" dirty="0" smtClean="0">
                <a:latin typeface="Arial" charset="0"/>
              </a:rPr>
              <a:t>讲完下载bootstrap文件后就分析下载下来的文件代表什么意思</a:t>
            </a:r>
            <a:endParaRPr lang="en-US" altLang="zh-CN" sz="1200" dirty="0" smtClean="0">
              <a:latin typeface="Arial" charset="0"/>
            </a:endParaRPr>
          </a:p>
          <a:p>
            <a:r>
              <a:rPr lang="en-US" altLang="zh-CN" sz="1200" dirty="0" smtClean="0">
                <a:latin typeface="Arial" charset="0"/>
              </a:rPr>
              <a:t>2</a:t>
            </a:r>
            <a:r>
              <a:rPr lang="zh-CN" altLang="en-US" sz="1200" dirty="0" smtClean="0">
                <a:latin typeface="Arial" charset="0"/>
              </a:rPr>
              <a:t>、</a:t>
            </a:r>
            <a:r>
              <a:rPr lang="zh-CN" altLang="zh-CN" sz="1200" kern="1200" dirty="0" smtClean="0">
                <a:solidFill>
                  <a:schemeClr val="tx1"/>
                </a:solidFill>
                <a:effectLst/>
                <a:latin typeface="Times New Roman" pitchFamily="18" charset="0"/>
                <a:ea typeface="宋体" pitchFamily="2" charset="-122"/>
                <a:cs typeface="+mn-cs"/>
              </a:rPr>
              <a:t>从结构文件中看到</a:t>
            </a:r>
            <a:r>
              <a:rPr lang="en-US" altLang="zh-CN" sz="1200" kern="1200" dirty="0" smtClean="0">
                <a:solidFill>
                  <a:schemeClr val="tx1"/>
                </a:solidFill>
                <a:effectLst/>
                <a:latin typeface="Times New Roman" pitchFamily="18" charset="0"/>
                <a:ea typeface="宋体" pitchFamily="2" charset="-122"/>
                <a:cs typeface="+mn-cs"/>
              </a:rPr>
              <a:t>bootstrap.min.css</a:t>
            </a:r>
            <a:r>
              <a:rPr lang="zh-CN" altLang="zh-CN" sz="1200" kern="1200" dirty="0" smtClean="0">
                <a:solidFill>
                  <a:schemeClr val="tx1"/>
                </a:solidFill>
                <a:effectLst/>
                <a:latin typeface="Times New Roman" pitchFamily="18" charset="0"/>
                <a:ea typeface="宋体" pitchFamily="2" charset="-122"/>
                <a:cs typeface="+mn-cs"/>
              </a:rPr>
              <a:t>和</a:t>
            </a:r>
            <a:r>
              <a:rPr lang="en-US" altLang="zh-CN" sz="1200" kern="1200" dirty="0" smtClean="0">
                <a:solidFill>
                  <a:schemeClr val="tx1"/>
                </a:solidFill>
                <a:effectLst/>
                <a:latin typeface="Times New Roman" pitchFamily="18" charset="0"/>
                <a:ea typeface="宋体" pitchFamily="2" charset="-122"/>
                <a:cs typeface="+mn-cs"/>
              </a:rPr>
              <a:t>bootstrap.min.js</a:t>
            </a:r>
            <a:r>
              <a:rPr lang="zh-CN" altLang="zh-CN" sz="1200" kern="1200" dirty="0" smtClean="0">
                <a:solidFill>
                  <a:schemeClr val="tx1"/>
                </a:solidFill>
                <a:effectLst/>
                <a:latin typeface="Times New Roman" pitchFamily="18" charset="0"/>
                <a:ea typeface="宋体" pitchFamily="2" charset="-122"/>
                <a:cs typeface="+mn-cs"/>
              </a:rPr>
              <a:t>是压缩后的文件，用于生产环境使用，而普通的</a:t>
            </a:r>
            <a:r>
              <a:rPr lang="en-US" altLang="zh-CN" sz="1200" kern="1200" dirty="0" smtClean="0">
                <a:solidFill>
                  <a:schemeClr val="tx1"/>
                </a:solidFill>
                <a:effectLst/>
                <a:latin typeface="Times New Roman" pitchFamily="18" charset="0"/>
                <a:ea typeface="宋体" pitchFamily="2" charset="-122"/>
                <a:cs typeface="+mn-cs"/>
              </a:rPr>
              <a:t>bootstrap.css</a:t>
            </a:r>
            <a:r>
              <a:rPr lang="zh-CN" altLang="zh-CN" sz="1200" kern="1200" dirty="0" smtClean="0">
                <a:solidFill>
                  <a:schemeClr val="tx1"/>
                </a:solidFill>
                <a:effectLst/>
                <a:latin typeface="Times New Roman" pitchFamily="18" charset="0"/>
                <a:ea typeface="宋体" pitchFamily="2" charset="-122"/>
                <a:cs typeface="+mn-cs"/>
              </a:rPr>
              <a:t>和</a:t>
            </a:r>
            <a:r>
              <a:rPr lang="en-US" altLang="zh-CN" sz="1200" kern="1200" dirty="0" smtClean="0">
                <a:solidFill>
                  <a:schemeClr val="tx1"/>
                </a:solidFill>
                <a:effectLst/>
                <a:latin typeface="Times New Roman" pitchFamily="18" charset="0"/>
                <a:ea typeface="宋体" pitchFamily="2" charset="-122"/>
                <a:cs typeface="+mn-cs"/>
              </a:rPr>
              <a:t>bootstrap.js</a:t>
            </a:r>
            <a:r>
              <a:rPr lang="zh-CN" altLang="zh-CN" sz="1200" kern="1200" dirty="0" smtClean="0">
                <a:solidFill>
                  <a:schemeClr val="tx1"/>
                </a:solidFill>
                <a:effectLst/>
                <a:latin typeface="Times New Roman" pitchFamily="18" charset="0"/>
                <a:ea typeface="宋体" pitchFamily="2" charset="-122"/>
                <a:cs typeface="+mn-cs"/>
              </a:rPr>
              <a:t>是用于开发环境进行调试、分析的。可以将该目录结构直接拖拽到</a:t>
            </a:r>
            <a:r>
              <a:rPr lang="en-US" altLang="zh-CN" sz="1200" kern="1200" dirty="0" smtClean="0">
                <a:solidFill>
                  <a:schemeClr val="tx1"/>
                </a:solidFill>
                <a:effectLst/>
                <a:latin typeface="Times New Roman" pitchFamily="18" charset="0"/>
                <a:ea typeface="宋体" pitchFamily="2" charset="-122"/>
                <a:cs typeface="+mn-cs"/>
              </a:rPr>
              <a:t>Web</a:t>
            </a:r>
            <a:r>
              <a:rPr lang="zh-CN" altLang="zh-CN" sz="1200" kern="1200" dirty="0" smtClean="0">
                <a:solidFill>
                  <a:schemeClr val="tx1"/>
                </a:solidFill>
                <a:effectLst/>
                <a:latin typeface="Times New Roman" pitchFamily="18" charset="0"/>
                <a:ea typeface="宋体" pitchFamily="2" charset="-122"/>
                <a:cs typeface="+mn-cs"/>
              </a:rPr>
              <a:t>项目直接使用。</a:t>
            </a:r>
          </a:p>
          <a:p>
            <a:r>
              <a:rPr lang="en-US" altLang="zh-CN" sz="1200" kern="1200" dirty="0" smtClean="0">
                <a:solidFill>
                  <a:schemeClr val="tx1"/>
                </a:solidFill>
                <a:effectLst/>
                <a:latin typeface="Times New Roman" pitchFamily="18" charset="0"/>
                <a:ea typeface="宋体" pitchFamily="2" charset="-122"/>
                <a:cs typeface="+mn-cs"/>
              </a:rPr>
              <a:t>3</a:t>
            </a:r>
            <a:r>
              <a:rPr lang="zh-CN" altLang="en-US" sz="1200" kern="1200" dirty="0" smtClean="0">
                <a:solidFill>
                  <a:schemeClr val="tx1"/>
                </a:solidFill>
                <a:effectLst/>
                <a:latin typeface="Times New Roman" pitchFamily="18" charset="0"/>
                <a:ea typeface="宋体" pitchFamily="2" charset="-122"/>
                <a:cs typeface="+mn-cs"/>
              </a:rPr>
              <a:t>、</a:t>
            </a:r>
            <a:r>
              <a:rPr lang="zh-CN" altLang="zh-CN" sz="1200" kern="1200" dirty="0" smtClean="0">
                <a:solidFill>
                  <a:schemeClr val="tx1"/>
                </a:solidFill>
                <a:effectLst/>
                <a:latin typeface="Times New Roman" pitchFamily="18" charset="0"/>
                <a:ea typeface="宋体" pitchFamily="2" charset="-122"/>
                <a:cs typeface="+mn-cs"/>
              </a:rPr>
              <a:t>你可以根据自己的程序结构，对上述的</a:t>
            </a:r>
            <a:r>
              <a:rPr lang="en-US" altLang="zh-CN" sz="1200" kern="1200" dirty="0" err="1"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a:t>
            </a:r>
            <a:r>
              <a:rPr lang="en-US" altLang="zh-CN" sz="1200" kern="1200" dirty="0" err="1" smtClean="0">
                <a:solidFill>
                  <a:schemeClr val="tx1"/>
                </a:solidFill>
                <a:effectLst/>
                <a:latin typeface="Times New Roman" pitchFamily="18" charset="0"/>
                <a:ea typeface="宋体" pitchFamily="2" charset="-122"/>
                <a:cs typeface="+mn-cs"/>
              </a:rPr>
              <a:t>js</a:t>
            </a:r>
            <a:r>
              <a:rPr lang="zh-CN" altLang="zh-CN" sz="1200" kern="1200" dirty="0" smtClean="0">
                <a:solidFill>
                  <a:schemeClr val="tx1"/>
                </a:solidFill>
                <a:effectLst/>
                <a:latin typeface="Times New Roman" pitchFamily="18" charset="0"/>
                <a:ea typeface="宋体" pitchFamily="2" charset="-122"/>
                <a:cs typeface="+mn-cs"/>
              </a:rPr>
              <a:t>文件夹名称进行随意的重命名，但是不能对</a:t>
            </a:r>
            <a:r>
              <a:rPr lang="en-US" altLang="zh-CN" sz="1200" kern="1200" dirty="0" smtClean="0">
                <a:solidFill>
                  <a:schemeClr val="tx1"/>
                </a:solidFill>
                <a:effectLst/>
                <a:latin typeface="Times New Roman" pitchFamily="18" charset="0"/>
                <a:ea typeface="宋体" pitchFamily="2" charset="-122"/>
                <a:cs typeface="+mn-cs"/>
              </a:rPr>
              <a:t>fonts</a:t>
            </a:r>
            <a:r>
              <a:rPr lang="zh-CN" altLang="zh-CN" sz="1200" kern="1200" dirty="0" smtClean="0">
                <a:solidFill>
                  <a:schemeClr val="tx1"/>
                </a:solidFill>
                <a:effectLst/>
                <a:latin typeface="Times New Roman" pitchFamily="18" charset="0"/>
                <a:ea typeface="宋体" pitchFamily="2" charset="-122"/>
                <a:cs typeface="+mn-cs"/>
              </a:rPr>
              <a:t>文件夹进行重命名，因为</a:t>
            </a:r>
            <a:r>
              <a:rPr lang="en-US" altLang="zh-CN" sz="1200" kern="1200" dirty="0" smtClean="0">
                <a:solidFill>
                  <a:schemeClr val="tx1"/>
                </a:solidFill>
                <a:effectLst/>
                <a:latin typeface="Times New Roman" pitchFamily="18" charset="0"/>
                <a:ea typeface="宋体" pitchFamily="2" charset="-122"/>
                <a:cs typeface="+mn-cs"/>
              </a:rPr>
              <a:t>CSS</a:t>
            </a:r>
            <a:r>
              <a:rPr lang="zh-CN" altLang="zh-CN" sz="1200" kern="1200" dirty="0" smtClean="0">
                <a:solidFill>
                  <a:schemeClr val="tx1"/>
                </a:solidFill>
                <a:effectLst/>
                <a:latin typeface="Times New Roman" pitchFamily="18" charset="0"/>
                <a:ea typeface="宋体" pitchFamily="2" charset="-122"/>
                <a:cs typeface="+mn-cs"/>
              </a:rPr>
              <a:t>文件里的源码使用了相对路径（</a:t>
            </a:r>
            <a:r>
              <a:rPr lang="en-US" altLang="zh-CN" sz="1200" kern="1200" dirty="0" smtClean="0">
                <a:solidFill>
                  <a:schemeClr val="tx1"/>
                </a:solidFill>
                <a:effectLst/>
                <a:latin typeface="Times New Roman" pitchFamily="18" charset="0"/>
                <a:ea typeface="宋体" pitchFamily="2" charset="-122"/>
                <a:cs typeface="+mn-cs"/>
              </a:rPr>
              <a:t>../fonts/</a:t>
            </a:r>
            <a:r>
              <a:rPr lang="zh-CN" altLang="zh-CN" sz="1200" kern="1200" dirty="0" smtClean="0">
                <a:solidFill>
                  <a:schemeClr val="tx1"/>
                </a:solidFill>
                <a:effectLst/>
                <a:latin typeface="Times New Roman" pitchFamily="18" charset="0"/>
                <a:ea typeface="宋体" pitchFamily="2" charset="-122"/>
                <a:cs typeface="+mn-cs"/>
              </a:rPr>
              <a:t>），如果重命名了，那就读取不到这些字体文件了。</a:t>
            </a:r>
            <a:endParaRPr lang="zh-CN" altLang="en-US" sz="1200" dirty="0" smtClean="0">
              <a:latin typeface="Arial" charset="0"/>
            </a:endParaRPr>
          </a:p>
        </p:txBody>
      </p:sp>
      <p:sp>
        <p:nvSpPr>
          <p:cNvPr id="4" name="灯片编号占位符 3"/>
          <p:cNvSpPr>
            <a:spLocks noGrp="1"/>
          </p:cNvSpPr>
          <p:nvPr>
            <p:ph type="sldNum" sz="quarter" idx="5"/>
          </p:nvPr>
        </p:nvSpPr>
        <p:spPr/>
        <p:txBody>
          <a:bodyPr/>
          <a:lstStyle/>
          <a:p>
            <a:pPr>
              <a:defRPr/>
            </a:pPr>
            <a:fld id="{A6284426-645C-4A7E-A5BE-32637FBB2A6F}" type="slidenum">
              <a:rPr lang="zh-CN" altLang="en-US" smtClean="0"/>
              <a:pPr>
                <a:defRPr/>
              </a:pPr>
              <a:t>10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6" descr="s3--面.jpg"/>
          <p:cNvPicPr>
            <a:picLocks noChangeAspect="1"/>
          </p:cNvPicPr>
          <p:nvPr userDrawn="1"/>
        </p:nvPicPr>
        <p:blipFill>
          <a:blip r:embed="rId2">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组合 16"/>
          <p:cNvGrpSpPr>
            <a:grpSpLocks/>
          </p:cNvGrpSpPr>
          <p:nvPr userDrawn="1"/>
        </p:nvGrpSpPr>
        <p:grpSpPr bwMode="auto">
          <a:xfrm>
            <a:off x="6365875" y="5786438"/>
            <a:ext cx="2492375" cy="682625"/>
            <a:chOff x="6365905" y="5786454"/>
            <a:chExt cx="2492375" cy="682625"/>
          </a:xfrm>
        </p:grpSpPr>
        <p:sp>
          <p:nvSpPr>
            <p:cNvPr id="6" name="圆角矩形 5"/>
            <p:cNvSpPr/>
            <p:nvPr userDrawn="1"/>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TextBox 6"/>
            <p:cNvSpPr txBox="1">
              <a:spLocks noChangeArrowheads="1"/>
            </p:cNvSpPr>
            <p:nvPr/>
          </p:nvSpPr>
          <p:spPr bwMode="auto">
            <a:xfrm>
              <a:off x="6365905" y="5786454"/>
              <a:ext cx="2492375" cy="682625"/>
            </a:xfrm>
            <a:prstGeom prst="rect">
              <a:avLst/>
            </a:prstGeom>
            <a:noFill/>
            <a:ln>
              <a:noFill/>
            </a:ln>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ts val="1600"/>
                </a:lnSpc>
                <a:defRPr/>
              </a:pPr>
              <a:r>
                <a:rPr lang="en-US" altLang="zh-CN" sz="1000" b="1" dirty="0" smtClean="0">
                  <a:solidFill>
                    <a:schemeClr val="bg1"/>
                  </a:solidFill>
                  <a:latin typeface="微软雅黑" pitchFamily="34" charset="-122"/>
                  <a:ea typeface="微软雅黑" pitchFamily="34" charset="-122"/>
                </a:rPr>
                <a:t>ACCP8.0</a:t>
              </a:r>
            </a:p>
            <a:p>
              <a:pPr>
                <a:lnSpc>
                  <a:spcPts val="1500"/>
                </a:lnSpc>
                <a:defRPr/>
              </a:pPr>
              <a:r>
                <a:rPr lang="zh-CN" altLang="en-US" sz="1000" b="1" dirty="0" smtClean="0">
                  <a:latin typeface="微软雅黑" pitchFamily="34" charset="-122"/>
                  <a:ea typeface="微软雅黑" pitchFamily="34" charset="-122"/>
                </a:rPr>
                <a:t>职业教育研究院</a:t>
              </a:r>
              <a:endParaRPr lang="en-US" altLang="zh-CN" sz="1000" b="1" dirty="0" smtClean="0">
                <a:latin typeface="微软雅黑" pitchFamily="34" charset="-122"/>
                <a:ea typeface="微软雅黑" pitchFamily="34" charset="-122"/>
              </a:endParaRPr>
            </a:p>
            <a:p>
              <a:pPr>
                <a:lnSpc>
                  <a:spcPts val="1500"/>
                </a:lnSpc>
                <a:defRPr/>
              </a:pPr>
              <a:r>
                <a:rPr lang="zh-CN" altLang="en-US" sz="1000" b="1" dirty="0" smtClean="0">
                  <a:latin typeface="微软雅黑" pitchFamily="34" charset="-122"/>
                  <a:ea typeface="微软雅黑" pitchFamily="34" charset="-122"/>
                </a:rPr>
                <a:t>北京阿博泰克北大青鸟信息技术有限公司</a:t>
              </a:r>
            </a:p>
          </p:txBody>
        </p:sp>
      </p:grpSp>
      <p:pic>
        <p:nvPicPr>
          <p:cNvPr id="8" name="图片 13" descr="彩色12.png"/>
          <p:cNvPicPr>
            <a:picLocks noChangeAspect="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238125" y="214313"/>
            <a:ext cx="1833563"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组合 13"/>
          <p:cNvGrpSpPr>
            <a:grpSpLocks/>
          </p:cNvGrpSpPr>
          <p:nvPr userDrawn="1"/>
        </p:nvGrpSpPr>
        <p:grpSpPr bwMode="auto">
          <a:xfrm>
            <a:off x="7715250" y="1822450"/>
            <a:ext cx="576263" cy="677863"/>
            <a:chOff x="7786710" y="1536651"/>
            <a:chExt cx="576891" cy="677108"/>
          </a:xfrm>
        </p:grpSpPr>
        <p:sp>
          <p:nvSpPr>
            <p:cNvPr id="10" name="圆角矩形 9"/>
            <p:cNvSpPr/>
            <p:nvPr/>
          </p:nvSpPr>
          <p:spPr>
            <a:xfrm>
              <a:off x="7858226" y="1642896"/>
              <a:ext cx="429092" cy="42814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1" name="组合 14"/>
            <p:cNvGrpSpPr>
              <a:grpSpLocks/>
            </p:cNvGrpSpPr>
            <p:nvPr/>
          </p:nvGrpSpPr>
          <p:grpSpPr bwMode="auto">
            <a:xfrm>
              <a:off x="7786710" y="1536651"/>
              <a:ext cx="576891" cy="677108"/>
              <a:chOff x="7572396" y="1536651"/>
              <a:chExt cx="576891" cy="677108"/>
            </a:xfrm>
          </p:grpSpPr>
          <p:sp>
            <p:nvSpPr>
              <p:cNvPr id="12" name="矩形 16"/>
              <p:cNvSpPr>
                <a:spLocks noChangeArrowheads="1"/>
              </p:cNvSpPr>
              <p:nvPr/>
            </p:nvSpPr>
            <p:spPr bwMode="auto">
              <a:xfrm>
                <a:off x="7572396" y="1536651"/>
                <a:ext cx="429092" cy="6771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sz="3800" b="1">
                    <a:solidFill>
                      <a:schemeClr val="bg1"/>
                    </a:solidFill>
                    <a:latin typeface="微软雅黑" pitchFamily="34" charset="-122"/>
                    <a:ea typeface="微软雅黑" pitchFamily="34" charset="-122"/>
                  </a:rPr>
                  <a:t>Y</a:t>
                </a:r>
                <a:endParaRPr lang="zh-CN" altLang="en-US" sz="3800" b="1">
                  <a:solidFill>
                    <a:schemeClr val="bg1"/>
                  </a:solidFill>
                  <a:latin typeface="微软雅黑" pitchFamily="34" charset="-122"/>
                  <a:ea typeface="微软雅黑" pitchFamily="34" charset="-122"/>
                </a:endParaRPr>
              </a:p>
            </p:txBody>
          </p:sp>
          <p:sp>
            <p:nvSpPr>
              <p:cNvPr id="15" name="矩形 17"/>
              <p:cNvSpPr>
                <a:spLocks noChangeArrowheads="1"/>
              </p:cNvSpPr>
              <p:nvPr/>
            </p:nvSpPr>
            <p:spPr bwMode="auto">
              <a:xfrm>
                <a:off x="7786943" y="1774511"/>
                <a:ext cx="362344" cy="3678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b="1">
                    <a:solidFill>
                      <a:schemeClr val="bg1"/>
                    </a:solidFill>
                    <a:latin typeface="微软雅黑" pitchFamily="34" charset="-122"/>
                    <a:ea typeface="微软雅黑" pitchFamily="34" charset="-122"/>
                  </a:rPr>
                  <a:t>2</a:t>
                </a:r>
                <a:endParaRPr lang="zh-CN" altLang="en-US" b="1">
                  <a:solidFill>
                    <a:schemeClr val="bg1"/>
                  </a:solidFill>
                  <a:latin typeface="微软雅黑" pitchFamily="34" charset="-122"/>
                  <a:ea typeface="微软雅黑" pitchFamily="34" charset="-122"/>
                </a:endParaRPr>
              </a:p>
            </p:txBody>
          </p:sp>
        </p:grpSp>
      </p:grpSp>
      <p:sp>
        <p:nvSpPr>
          <p:cNvPr id="13" name="标题 1"/>
          <p:cNvSpPr>
            <a:spLocks noGrp="1"/>
          </p:cNvSpPr>
          <p:nvPr>
            <p:ph type="ctrTitle"/>
          </p:nvPr>
        </p:nvSpPr>
        <p:spPr>
          <a:xfrm>
            <a:off x="685800" y="2105028"/>
            <a:ext cx="7772400" cy="1470025"/>
          </a:xfrm>
          <a:noFill/>
        </p:spPr>
        <p:txBody>
          <a:bodyPr>
            <a:normAutofit/>
          </a:bodyPr>
          <a:lstStyle>
            <a:lvl1pPr algn="ctr">
              <a:defRPr sz="4400" b="1">
                <a:solidFill>
                  <a:schemeClr val="tx1">
                    <a:lumMod val="95000"/>
                    <a:lumOff val="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14" name="副标题 2"/>
          <p:cNvSpPr>
            <a:spLocks noGrp="1"/>
          </p:cNvSpPr>
          <p:nvPr>
            <p:ph type="subTitle" idx="1"/>
          </p:nvPr>
        </p:nvSpPr>
        <p:spPr>
          <a:xfrm>
            <a:off x="714348" y="3605226"/>
            <a:ext cx="7786742" cy="1752600"/>
          </a:xfrm>
        </p:spPr>
        <p:txBody>
          <a:bodyPr/>
          <a:lstStyle>
            <a:lvl1pPr marL="0" indent="0" algn="ctr">
              <a:buNone/>
              <a:defRPr sz="2800" b="1">
                <a:solidFill>
                  <a:schemeClr val="tx1"/>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dirty="0"/>
          </a:p>
        </p:txBody>
      </p:sp>
      <p:sp>
        <p:nvSpPr>
          <p:cNvPr id="16" name="灯片编号占位符 5"/>
          <p:cNvSpPr>
            <a:spLocks noGrp="1"/>
          </p:cNvSpPr>
          <p:nvPr>
            <p:ph type="sldNum" sz="quarter" idx="10"/>
          </p:nvPr>
        </p:nvSpPr>
        <p:spPr>
          <a:xfrm>
            <a:off x="6553200" y="6356350"/>
            <a:ext cx="2133600" cy="365125"/>
          </a:xfrm>
        </p:spPr>
        <p:txBody>
          <a:bodyPr/>
          <a:lstStyle>
            <a:lvl1pPr>
              <a:defRPr/>
            </a:lvl1pPr>
          </a:lstStyle>
          <a:p>
            <a:pPr>
              <a:defRPr/>
            </a:pPr>
            <a:fld id="{13D28349-2F5E-4D84-93DA-86DCDCF44844}" type="slidenum">
              <a:rPr lang="zh-CN" altLang="en-US"/>
              <a:pPr>
                <a:defRPr/>
              </a:pPr>
              <a:t>‹#›</a:t>
            </a:fld>
            <a:endParaRPr lang="zh-CN" altLang="en-US" dirty="0"/>
          </a:p>
        </p:txBody>
      </p:sp>
    </p:spTree>
    <p:extLst>
      <p:ext uri="{BB962C8B-B14F-4D97-AF65-F5344CB8AC3E}">
        <p14:creationId xmlns="" xmlns:p14="http://schemas.microsoft.com/office/powerpoint/2010/main" val="338777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18687D7E-8E49-4C8F-9CE3-718E2A9AAB76}"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246951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07213" y="80963"/>
            <a:ext cx="2057400" cy="64436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35013" y="80963"/>
            <a:ext cx="6019800" cy="64436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5"/>
          <p:cNvSpPr>
            <a:spLocks noGrp="1"/>
          </p:cNvSpPr>
          <p:nvPr>
            <p:ph type="sldNum" sz="quarter" idx="10"/>
          </p:nvPr>
        </p:nvSpPr>
        <p:spPr/>
        <p:txBody>
          <a:bodyPr/>
          <a:lstStyle>
            <a:lvl1pPr>
              <a:defRPr/>
            </a:lvl1pPr>
          </a:lstStyle>
          <a:p>
            <a:pPr>
              <a:defRPr/>
            </a:pPr>
            <a:fld id="{AA2A5284-44EA-4C4D-9ED6-BE7CC6592578}"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1212555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57685" y="285728"/>
            <a:ext cx="4606927" cy="523220"/>
          </a:xfrm>
          <a:solidFill>
            <a:schemeClr val="bg1"/>
          </a:solidFill>
        </p:spPr>
        <p:txBody>
          <a:bodyPr>
            <a:spAutoFit/>
          </a:bodyPr>
          <a:lstStyle>
            <a:lvl1pPr>
              <a:defRPr sz="2800" b="1">
                <a:solidFill>
                  <a:schemeClr val="tx2">
                    <a:lumMod val="50000"/>
                  </a:schemeClr>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784254" y="1214422"/>
            <a:ext cx="7645398" cy="5143536"/>
          </a:xfrm>
        </p:spPr>
        <p:txBody>
          <a:bodyPr/>
          <a:lstStyle>
            <a:lvl1pPr>
              <a:buSzPct val="100000"/>
              <a:buFont typeface="Wingdings" pitchFamily="2" charset="2"/>
              <a:buChar char="n"/>
              <a:defRPr b="1">
                <a:latin typeface="+mn-lt"/>
              </a:defRPr>
            </a:lvl1pPr>
            <a:lvl2pPr>
              <a:buSzPct val="100000"/>
              <a:buFont typeface="Wingdings" pitchFamily="2" charset="2"/>
              <a:buChar char="u"/>
              <a:defRPr b="1">
                <a:latin typeface="+mn-lt"/>
              </a:defRPr>
            </a:lvl2pPr>
            <a:lvl3pPr>
              <a:buClr>
                <a:srgbClr val="0E9CDE"/>
              </a:buClr>
              <a:buSzPct val="85000"/>
              <a:buFont typeface="Wingdings" pitchFamily="2" charset="2"/>
              <a:buChar char="Ø"/>
              <a:defRPr b="1">
                <a:latin typeface="+mn-lt"/>
                <a:ea typeface="+mn-ea"/>
              </a:defRPr>
            </a:lvl3pPr>
            <a:lvl4pPr>
              <a:defRPr sz="1800" b="1">
                <a:latin typeface="+mn-lt"/>
                <a:ea typeface="+mn-ea"/>
              </a:defRPr>
            </a:lvl4pPr>
            <a:lvl5pPr>
              <a:defRPr sz="1600" b="1">
                <a:latin typeface="+mn-lt"/>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p:txBody>
      </p:sp>
      <p:sp>
        <p:nvSpPr>
          <p:cNvPr id="4" name="灯片编号占位符 5"/>
          <p:cNvSpPr>
            <a:spLocks noGrp="1"/>
          </p:cNvSpPr>
          <p:nvPr>
            <p:ph type="sldNum" sz="quarter" idx="10"/>
          </p:nvPr>
        </p:nvSpPr>
        <p:spPr/>
        <p:txBody>
          <a:bodyPr/>
          <a:lstStyle>
            <a:lvl1pPr>
              <a:defRPr/>
            </a:lvl1pPr>
          </a:lstStyle>
          <a:p>
            <a:pPr>
              <a:defRPr/>
            </a:pPr>
            <a:fld id="{D4C544AB-AF4C-4A74-B638-213FBE600845}" type="slidenum">
              <a:rPr lang="zh-CN" altLang="en-US" smtClean="0"/>
              <a:pPr>
                <a:defRPr/>
              </a:pPr>
              <a:t>‹#›</a:t>
            </a:fld>
            <a:r>
              <a:rPr lang="en-US" altLang="zh-CN" dirty="0" smtClean="0"/>
              <a:t>/45</a:t>
            </a:r>
            <a:endParaRPr lang="zh-CN" altLang="en-US" dirty="0"/>
          </a:p>
        </p:txBody>
      </p:sp>
    </p:spTree>
    <p:extLst>
      <p:ext uri="{BB962C8B-B14F-4D97-AF65-F5344CB8AC3E}">
        <p14:creationId xmlns="" xmlns:p14="http://schemas.microsoft.com/office/powerpoint/2010/main" val="69990309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228756"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228756"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5"/>
          <p:cNvSpPr>
            <a:spLocks noGrp="1"/>
          </p:cNvSpPr>
          <p:nvPr>
            <p:ph type="sldNum" sz="quarter" idx="10"/>
          </p:nvPr>
        </p:nvSpPr>
        <p:spPr/>
        <p:txBody>
          <a:bodyPr/>
          <a:lstStyle>
            <a:lvl1pPr>
              <a:defRPr/>
            </a:lvl1pPr>
          </a:lstStyle>
          <a:p>
            <a:pPr>
              <a:defRPr/>
            </a:pPr>
            <a:fld id="{7C264793-1982-4DD6-B43C-1DC4000FF85D}"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40413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97425" y="1276350"/>
            <a:ext cx="3889375"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5"/>
          <p:cNvSpPr>
            <a:spLocks noGrp="1"/>
          </p:cNvSpPr>
          <p:nvPr>
            <p:ph type="sldNum" sz="quarter" idx="10"/>
          </p:nvPr>
        </p:nvSpPr>
        <p:spPr/>
        <p:txBody>
          <a:bodyPr/>
          <a:lstStyle>
            <a:lvl1pPr>
              <a:defRPr/>
            </a:lvl1pPr>
          </a:lstStyle>
          <a:p>
            <a:pPr>
              <a:defRPr/>
            </a:pPr>
            <a:fld id="{14499D7E-9E50-4FDF-915F-4B51BC7E2D69}"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264174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5"/>
          <p:cNvSpPr>
            <a:spLocks noGrp="1"/>
          </p:cNvSpPr>
          <p:nvPr>
            <p:ph type="sldNum" sz="quarter" idx="10"/>
          </p:nvPr>
        </p:nvSpPr>
        <p:spPr/>
        <p:txBody>
          <a:bodyPr/>
          <a:lstStyle>
            <a:lvl1pPr>
              <a:defRPr/>
            </a:lvl1pPr>
          </a:lstStyle>
          <a:p>
            <a:pPr>
              <a:defRPr/>
            </a:pPr>
            <a:fld id="{A288B17A-94E6-47BB-A7AA-57013C497FFD}"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3120474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5"/>
          <p:cNvSpPr>
            <a:spLocks noGrp="1"/>
          </p:cNvSpPr>
          <p:nvPr>
            <p:ph type="sldNum" sz="quarter" idx="10"/>
          </p:nvPr>
        </p:nvSpPr>
        <p:spPr/>
        <p:txBody>
          <a:bodyPr/>
          <a:lstStyle>
            <a:lvl1pPr>
              <a:defRPr/>
            </a:lvl1pPr>
          </a:lstStyle>
          <a:p>
            <a:pPr>
              <a:defRPr/>
            </a:pPr>
            <a:fld id="{BAFBCA36-D947-4AC9-A7E2-D1E32AE88BE7}" type="slidenum">
              <a:rPr lang="zh-CN" altLang="en-US"/>
              <a:pPr>
                <a:defRPr/>
              </a:pPr>
              <a:t>‹#›</a:t>
            </a:fld>
            <a:r>
              <a:rPr lang="en-US" altLang="zh-CN" dirty="0"/>
              <a:t>/43</a:t>
            </a:r>
            <a:endParaRPr lang="zh-CN" altLang="en-US" dirty="0"/>
          </a:p>
        </p:txBody>
      </p:sp>
    </p:spTree>
    <p:extLst>
      <p:ext uri="{BB962C8B-B14F-4D97-AF65-F5344CB8AC3E}">
        <p14:creationId xmlns="" xmlns:p14="http://schemas.microsoft.com/office/powerpoint/2010/main" val="1042781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5"/>
          <p:cNvSpPr>
            <a:spLocks noGrp="1"/>
          </p:cNvSpPr>
          <p:nvPr>
            <p:ph type="sldNum" sz="quarter" idx="10"/>
          </p:nvPr>
        </p:nvSpPr>
        <p:spPr/>
        <p:txBody>
          <a:bodyPr/>
          <a:lstStyle>
            <a:lvl1pPr>
              <a:defRPr/>
            </a:lvl1pPr>
          </a:lstStyle>
          <a:p>
            <a:pPr>
              <a:defRPr/>
            </a:pPr>
            <a:fld id="{372E2A1B-10FD-422B-B951-64EB5B86EE90}"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11224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A8F308F6-D8BE-4D6B-8117-2FF68A7EE6C8}"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3820684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5"/>
          <p:cNvSpPr>
            <a:spLocks noGrp="1"/>
          </p:cNvSpPr>
          <p:nvPr>
            <p:ph type="sldNum" sz="quarter" idx="10"/>
          </p:nvPr>
        </p:nvSpPr>
        <p:spPr/>
        <p:txBody>
          <a:bodyPr/>
          <a:lstStyle>
            <a:lvl1pPr>
              <a:defRPr/>
            </a:lvl1pPr>
          </a:lstStyle>
          <a:p>
            <a:pPr>
              <a:defRPr/>
            </a:pPr>
            <a:fld id="{01FA7DDC-2462-4E80-9F36-EFE7549C1D0E}" type="slidenum">
              <a:rPr lang="zh-CN" altLang="en-US"/>
              <a:pPr>
                <a:defRPr/>
              </a:pPr>
              <a:t>‹#›</a:t>
            </a:fld>
            <a:r>
              <a:rPr lang="en-US" altLang="zh-CN" dirty="0" smtClean="0"/>
              <a:t>/</a:t>
            </a:r>
            <a:endParaRPr lang="zh-CN" altLang="en-US" dirty="0"/>
          </a:p>
        </p:txBody>
      </p:sp>
    </p:spTree>
    <p:extLst>
      <p:ext uri="{BB962C8B-B14F-4D97-AF65-F5344CB8AC3E}">
        <p14:creationId xmlns="" xmlns:p14="http://schemas.microsoft.com/office/powerpoint/2010/main" val="1516801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6" name="直接连接符 5"/>
          <p:cNvCxnSpPr/>
          <p:nvPr userDrawn="1"/>
        </p:nvCxnSpPr>
        <p:spPr>
          <a:xfrm>
            <a:off x="0" y="569913"/>
            <a:ext cx="9144000" cy="1587"/>
          </a:xfrm>
          <a:prstGeom prst="line">
            <a:avLst/>
          </a:prstGeom>
          <a:ln w="28575">
            <a:solidFill>
              <a:srgbClr val="0E9CDE"/>
            </a:solidFill>
          </a:ln>
        </p:spPr>
        <p:style>
          <a:lnRef idx="1">
            <a:schemeClr val="accent1"/>
          </a:lnRef>
          <a:fillRef idx="0">
            <a:schemeClr val="accent1"/>
          </a:fillRef>
          <a:effectRef idx="0">
            <a:schemeClr val="accent1"/>
          </a:effectRef>
          <a:fontRef idx="minor">
            <a:schemeClr val="tx1"/>
          </a:fontRef>
        </p:style>
      </p:cxnSp>
      <p:sp>
        <p:nvSpPr>
          <p:cNvPr id="1027" name="Rectangle 2"/>
          <p:cNvSpPr>
            <a:spLocks noGrp="1" noChangeArrowheads="1"/>
          </p:cNvSpPr>
          <p:nvPr>
            <p:ph type="body" idx="1"/>
          </p:nvPr>
        </p:nvSpPr>
        <p:spPr bwMode="auto">
          <a:xfrm>
            <a:off x="755650" y="1214438"/>
            <a:ext cx="7931150" cy="531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p:txBody>
      </p:sp>
      <p:sp>
        <p:nvSpPr>
          <p:cNvPr id="1028" name="Rectangle 3"/>
          <p:cNvSpPr>
            <a:spLocks noGrp="1" noChangeArrowheads="1"/>
          </p:cNvSpPr>
          <p:nvPr>
            <p:ph type="title"/>
          </p:nvPr>
        </p:nvSpPr>
        <p:spPr bwMode="auto">
          <a:xfrm>
            <a:off x="4286250" y="295275"/>
            <a:ext cx="4678363" cy="56197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 name="灯片编号占位符 5"/>
          <p:cNvSpPr>
            <a:spLocks noGrp="1"/>
          </p:cNvSpPr>
          <p:nvPr>
            <p:ph type="sldNum" sz="quarter" idx="4"/>
          </p:nvPr>
        </p:nvSpPr>
        <p:spPr>
          <a:xfrm>
            <a:off x="6938963" y="6421438"/>
            <a:ext cx="2133600" cy="365125"/>
          </a:xfrm>
          <a:prstGeom prst="rect">
            <a:avLst/>
          </a:prstGeom>
        </p:spPr>
        <p:txBody>
          <a:bodyPr/>
          <a:lstStyle>
            <a:lvl1pPr algn="r">
              <a:defRPr sz="1200">
                <a:latin typeface="Arial" charset="0"/>
                <a:ea typeface="黑体" pitchFamily="2" charset="-122"/>
              </a:defRPr>
            </a:lvl1pPr>
          </a:lstStyle>
          <a:p>
            <a:pPr>
              <a:defRPr/>
            </a:pPr>
            <a:fld id="{2565FEC8-6DA4-40C9-A68A-22F08F5D6883}" type="slidenum">
              <a:rPr lang="zh-CN" altLang="en-US"/>
              <a:pPr>
                <a:defRPr/>
              </a:pPr>
              <a:t>‹#›</a:t>
            </a:fld>
            <a:r>
              <a:rPr lang="en-US" altLang="zh-CN" dirty="0"/>
              <a:t>/3</a:t>
            </a:r>
            <a:endParaRPr lang="zh-CN" altLang="en-US" dirty="0"/>
          </a:p>
        </p:txBody>
      </p:sp>
    </p:spTree>
  </p:cSld>
  <p:clrMap bg1="lt1" tx1="dk1" bg2="lt2" tx2="dk2" accent1="accent1" accent2="accent2" accent3="accent3" accent4="accent4" accent5="accent5" accent6="accent6" hlink="hlink" folHlink="folHlink"/>
  <p:sldLayoutIdLst>
    <p:sldLayoutId id="2147484604" r:id="rId1"/>
    <p:sldLayoutId id="2147484605" r:id="rId2"/>
    <p:sldLayoutId id="2147484606" r:id="rId3"/>
    <p:sldLayoutId id="2147484607" r:id="rId4"/>
    <p:sldLayoutId id="2147484608" r:id="rId5"/>
    <p:sldLayoutId id="2147484609" r:id="rId6"/>
    <p:sldLayoutId id="2147484610" r:id="rId7"/>
    <p:sldLayoutId id="2147484611" r:id="rId8"/>
    <p:sldLayoutId id="2147484612" r:id="rId9"/>
    <p:sldLayoutId id="2147484613" r:id="rId10"/>
    <p:sldLayoutId id="2147484614" r:id="rId11"/>
  </p:sldLayoutIdLst>
  <p:timing>
    <p:tnLst>
      <p:par>
        <p:cTn id="1" dur="indefinite" restart="never" nodeType="tmRoot"/>
      </p:par>
    </p:tnLst>
  </p:timing>
  <p:hf hdr="0" ftr="0" dt="0"/>
  <p:txStyles>
    <p:titleStyle>
      <a:lvl1pPr algn="r" rtl="0" eaLnBrk="0" fontAlgn="base" hangingPunct="0">
        <a:spcBef>
          <a:spcPct val="0"/>
        </a:spcBef>
        <a:spcAft>
          <a:spcPct val="0"/>
        </a:spcAft>
        <a:defRPr lang="zh-CN" altLang="en-US" sz="2800" b="1" dirty="0">
          <a:solidFill>
            <a:srgbClr val="121F55"/>
          </a:solidFill>
          <a:latin typeface="微软雅黑" pitchFamily="34" charset="-122"/>
          <a:ea typeface="微软雅黑" pitchFamily="34" charset="-122"/>
          <a:cs typeface="+mj-cs"/>
        </a:defRPr>
      </a:lvl1pPr>
      <a:lvl2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2pPr>
      <a:lvl3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3pPr>
      <a:lvl4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4pPr>
      <a:lvl5pPr algn="r" rtl="0" eaLnBrk="0" fontAlgn="base" hangingPunct="0">
        <a:spcBef>
          <a:spcPct val="0"/>
        </a:spcBef>
        <a:spcAft>
          <a:spcPct val="0"/>
        </a:spcAft>
        <a:defRPr sz="2800" b="1">
          <a:solidFill>
            <a:srgbClr val="121F55"/>
          </a:solidFill>
          <a:latin typeface="微软雅黑" pitchFamily="34" charset="-122"/>
          <a:ea typeface="微软雅黑" pitchFamily="34" charset="-122"/>
        </a:defRPr>
      </a:lvl5pPr>
      <a:lvl6pPr marL="457200" algn="r" rtl="0" eaLnBrk="1" fontAlgn="base" hangingPunct="1">
        <a:spcBef>
          <a:spcPct val="0"/>
        </a:spcBef>
        <a:spcAft>
          <a:spcPct val="0"/>
        </a:spcAft>
        <a:defRPr sz="3200">
          <a:solidFill>
            <a:schemeClr val="bg1"/>
          </a:solidFill>
          <a:latin typeface="Arial" charset="0"/>
          <a:ea typeface="黑体" pitchFamily="2" charset="-122"/>
        </a:defRPr>
      </a:lvl6pPr>
      <a:lvl7pPr marL="914400" algn="r" rtl="0" eaLnBrk="1" fontAlgn="base" hangingPunct="1">
        <a:spcBef>
          <a:spcPct val="0"/>
        </a:spcBef>
        <a:spcAft>
          <a:spcPct val="0"/>
        </a:spcAft>
        <a:defRPr sz="3200">
          <a:solidFill>
            <a:schemeClr val="bg1"/>
          </a:solidFill>
          <a:latin typeface="Arial" charset="0"/>
          <a:ea typeface="黑体" pitchFamily="2" charset="-122"/>
        </a:defRPr>
      </a:lvl7pPr>
      <a:lvl8pPr marL="1371600" algn="r" rtl="0" eaLnBrk="1" fontAlgn="base" hangingPunct="1">
        <a:spcBef>
          <a:spcPct val="0"/>
        </a:spcBef>
        <a:spcAft>
          <a:spcPct val="0"/>
        </a:spcAft>
        <a:defRPr sz="3200">
          <a:solidFill>
            <a:schemeClr val="bg1"/>
          </a:solidFill>
          <a:latin typeface="Arial" charset="0"/>
          <a:ea typeface="黑体" pitchFamily="2" charset="-122"/>
        </a:defRPr>
      </a:lvl8pPr>
      <a:lvl9pPr marL="1828800" algn="r" rtl="0" eaLnBrk="1" fontAlgn="base" hangingPunct="1">
        <a:spcBef>
          <a:spcPct val="0"/>
        </a:spcBef>
        <a:spcAft>
          <a:spcPct val="0"/>
        </a:spcAft>
        <a:defRPr sz="3200">
          <a:solidFill>
            <a:schemeClr val="bg1"/>
          </a:solidFill>
          <a:latin typeface="Arial" charset="0"/>
          <a:ea typeface="黑体" pitchFamily="2" charset="-122"/>
        </a:defRPr>
      </a:lvl9pPr>
    </p:titleStyle>
    <p:bodyStyle>
      <a:lvl1pPr marL="342900" indent="-342900" algn="l" rtl="0" eaLnBrk="0" fontAlgn="base" hangingPunct="0">
        <a:spcBef>
          <a:spcPct val="20000"/>
        </a:spcBef>
        <a:spcAft>
          <a:spcPct val="0"/>
        </a:spcAft>
        <a:buClr>
          <a:srgbClr val="0E9CDE"/>
        </a:buClr>
        <a:buSzPct val="100000"/>
        <a:buFont typeface="Wingdings" pitchFamily="2" charset="2"/>
        <a:buChar char="n"/>
        <a:defRPr sz="2600" b="1">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Clr>
          <a:srgbClr val="0E9CDE"/>
        </a:buClr>
        <a:buSzPct val="100000"/>
        <a:buFont typeface="Wingdings" pitchFamily="2" charset="2"/>
        <a:buChar char="u"/>
        <a:defRPr sz="2400" b="1">
          <a:solidFill>
            <a:schemeClr val="tx1"/>
          </a:solidFill>
          <a:latin typeface="微软雅黑" pitchFamily="34" charset="-122"/>
          <a:ea typeface="微软雅黑" pitchFamily="34" charset="-122"/>
        </a:defRPr>
      </a:lvl2pPr>
      <a:lvl3pPr marL="1143000" indent="-228600" algn="l" rtl="0" eaLnBrk="0" fontAlgn="base" hangingPunct="0">
        <a:spcBef>
          <a:spcPct val="20000"/>
        </a:spcBef>
        <a:spcAft>
          <a:spcPct val="0"/>
        </a:spcAft>
        <a:buClr>
          <a:srgbClr val="0E9CDE"/>
        </a:buClr>
        <a:buSzPct val="85000"/>
        <a:buFont typeface="Wingdings" pitchFamily="2" charset="2"/>
        <a:buChar char="Ø"/>
        <a:defRPr sz="2000" b="1">
          <a:solidFill>
            <a:schemeClr val="tx1"/>
          </a:solidFill>
          <a:latin typeface="微软雅黑" pitchFamily="34" charset="-122"/>
          <a:ea typeface="微软雅黑" pitchFamily="34" charset="-122"/>
        </a:defRPr>
      </a:lvl3pPr>
      <a:lvl4pPr marL="1600200" indent="-228600" algn="l" rtl="0" eaLnBrk="0" fontAlgn="base" hangingPunct="0">
        <a:spcBef>
          <a:spcPct val="20000"/>
        </a:spcBef>
        <a:spcAft>
          <a:spcPct val="0"/>
        </a:spcAft>
        <a:buClr>
          <a:schemeClr val="tx2"/>
        </a:buClr>
        <a:buFont typeface="Wingdings" pitchFamily="2" charset="2"/>
        <a:buChar char="Ø"/>
        <a:defRPr sz="2000" b="1">
          <a:solidFill>
            <a:schemeClr val="tx1"/>
          </a:solidFill>
          <a:latin typeface="+mn-lt"/>
          <a:ea typeface="楷体_GB2312" pitchFamily="49" charset="-122"/>
          <a:cs typeface="楷体_GB2312"/>
        </a:defRPr>
      </a:lvl4pPr>
      <a:lvl5pPr marL="2057400" indent="-228600" algn="l" rtl="0" eaLnBrk="0" fontAlgn="base" hangingPunct="0">
        <a:spcBef>
          <a:spcPct val="20000"/>
        </a:spcBef>
        <a:spcAft>
          <a:spcPct val="0"/>
        </a:spcAft>
        <a:buChar char="»"/>
        <a:defRPr sz="2000" b="1">
          <a:solidFill>
            <a:schemeClr val="tx1"/>
          </a:solidFill>
          <a:latin typeface="+mn-lt"/>
          <a:ea typeface="楷体_GB2312" pitchFamily="49" charset="-122"/>
          <a:cs typeface="楷体_GB2312"/>
        </a:defRPr>
      </a:lvl5pPr>
      <a:lvl6pPr marL="2514600" indent="-228600" algn="l" rtl="0" eaLnBrk="1" fontAlgn="base" hangingPunct="1">
        <a:spcBef>
          <a:spcPct val="20000"/>
        </a:spcBef>
        <a:spcAft>
          <a:spcPct val="0"/>
        </a:spcAft>
        <a:buChar char="»"/>
        <a:defRPr sz="2000" b="1">
          <a:solidFill>
            <a:schemeClr val="tx1"/>
          </a:solidFill>
          <a:latin typeface="+mn-lt"/>
          <a:ea typeface="楷体_GB2312" pitchFamily="49" charset="-122"/>
        </a:defRPr>
      </a:lvl6pPr>
      <a:lvl7pPr marL="2971800" indent="-228600" algn="l" rtl="0" eaLnBrk="1" fontAlgn="base" hangingPunct="1">
        <a:spcBef>
          <a:spcPct val="20000"/>
        </a:spcBef>
        <a:spcAft>
          <a:spcPct val="0"/>
        </a:spcAft>
        <a:buChar char="»"/>
        <a:defRPr sz="2000" b="1">
          <a:solidFill>
            <a:schemeClr val="tx1"/>
          </a:solidFill>
          <a:latin typeface="+mn-lt"/>
          <a:ea typeface="楷体_GB2312" pitchFamily="49" charset="-122"/>
        </a:defRPr>
      </a:lvl7pPr>
      <a:lvl8pPr marL="3429000" indent="-228600" algn="l" rtl="0" eaLnBrk="1" fontAlgn="base" hangingPunct="1">
        <a:spcBef>
          <a:spcPct val="20000"/>
        </a:spcBef>
        <a:spcAft>
          <a:spcPct val="0"/>
        </a:spcAft>
        <a:buChar char="»"/>
        <a:defRPr sz="2000" b="1">
          <a:solidFill>
            <a:schemeClr val="tx1"/>
          </a:solidFill>
          <a:latin typeface="+mn-lt"/>
          <a:ea typeface="楷体_GB2312" pitchFamily="49" charset="-122"/>
        </a:defRPr>
      </a:lvl8pPr>
      <a:lvl9pPr marL="3886200" indent="-228600" algn="l" rtl="0" eaLnBrk="1" fontAlgn="base" hangingPunct="1">
        <a:spcBef>
          <a:spcPct val="20000"/>
        </a:spcBef>
        <a:spcAft>
          <a:spcPct val="0"/>
        </a:spcAft>
        <a:buChar char="»"/>
        <a:defRPr sz="2000" b="1">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17.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ctrTitle"/>
          </p:nvPr>
        </p:nvSpPr>
        <p:spPr>
          <a:xfrm>
            <a:off x="800100" y="2643188"/>
            <a:ext cx="7772400" cy="785812"/>
          </a:xfrm>
        </p:spPr>
        <p:txBody>
          <a:bodyPr>
            <a:noAutofit/>
          </a:bodyPr>
          <a:lstStyle/>
          <a:p>
            <a:r>
              <a:rPr dirty="0" smtClean="0"/>
              <a:t>第</a:t>
            </a:r>
            <a:r>
              <a:rPr lang="zh-CN" altLang="en-US" dirty="0"/>
              <a:t>二</a:t>
            </a:r>
            <a:r>
              <a:rPr dirty="0" smtClean="0"/>
              <a:t>章  </a:t>
            </a:r>
            <a:r>
              <a:rPr lang="en-US" dirty="0" smtClean="0"/>
              <a:t>B</a:t>
            </a:r>
            <a:r>
              <a:rPr lang="en-US" altLang="zh-CN" dirty="0" smtClean="0"/>
              <a:t>ootstrap </a:t>
            </a:r>
            <a:r>
              <a:rPr lang="zh-CN" altLang="zh-CN" dirty="0"/>
              <a:t>样式</a:t>
            </a:r>
          </a:p>
        </p:txBody>
      </p:sp>
      <p:grpSp>
        <p:nvGrpSpPr>
          <p:cNvPr id="13315" name="组合 17"/>
          <p:cNvGrpSpPr>
            <a:grpSpLocks/>
          </p:cNvGrpSpPr>
          <p:nvPr/>
        </p:nvGrpSpPr>
        <p:grpSpPr bwMode="auto">
          <a:xfrm>
            <a:off x="1143000" y="3481388"/>
            <a:ext cx="7143750" cy="285750"/>
            <a:chOff x="1071538" y="3214336"/>
            <a:chExt cx="7143800" cy="286102"/>
          </a:xfrm>
        </p:grpSpPr>
        <p:cxnSp>
          <p:nvCxnSpPr>
            <p:cNvPr id="8" name="直接连接符 7"/>
            <p:cNvCxnSpPr/>
            <p:nvPr/>
          </p:nvCxnSpPr>
          <p:spPr>
            <a:xfrm>
              <a:off x="1071538" y="3214336"/>
              <a:ext cx="7143800" cy="1589"/>
            </a:xfrm>
            <a:prstGeom prst="line">
              <a:avLst/>
            </a:prstGeom>
            <a:ln w="19050">
              <a:solidFill>
                <a:srgbClr val="0E9CDE"/>
              </a:solidFill>
            </a:ln>
          </p:spPr>
          <p:style>
            <a:lnRef idx="1">
              <a:schemeClr val="accent1"/>
            </a:lnRef>
            <a:fillRef idx="0">
              <a:schemeClr val="accent1"/>
            </a:fillRef>
            <a:effectRef idx="0">
              <a:schemeClr val="accent1"/>
            </a:effectRef>
            <a:fontRef idx="minor">
              <a:schemeClr val="tx1"/>
            </a:fontRef>
          </p:style>
        </p:cxnSp>
        <p:sp>
          <p:nvSpPr>
            <p:cNvPr id="12" name="同侧圆角矩形 11"/>
            <p:cNvSpPr/>
            <p:nvPr/>
          </p:nvSpPr>
          <p:spPr bwMode="auto">
            <a:xfrm rot="10800000">
              <a:off x="6929454" y="3214336"/>
              <a:ext cx="1285884" cy="286102"/>
            </a:xfrm>
            <a:prstGeom prst="round2SameRect">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b="1" dirty="0">
                <a:effectLst>
                  <a:outerShdw blurRad="38100" dist="38100" dir="2700000" algn="tl">
                    <a:srgbClr val="000000">
                      <a:alpha val="43137"/>
                    </a:srgbClr>
                  </a:outerShdw>
                </a:effectLst>
                <a:latin typeface="微软雅黑" pitchFamily="34" charset="-122"/>
                <a:ea typeface="微软雅黑" pitchFamily="34"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15206" y="358482"/>
            <a:ext cx="1749407" cy="523220"/>
          </a:xfrm>
        </p:spPr>
        <p:txBody>
          <a:bodyPr/>
          <a:lstStyle/>
          <a:p>
            <a:pPr>
              <a:defRPr/>
            </a:pPr>
            <a:r>
              <a:rPr lang="zh-CN" altLang="en-US" dirty="0"/>
              <a:t>新手入门</a:t>
            </a:r>
            <a:endParaRPr lang="en-US" altLang="zh-CN" dirty="0"/>
          </a:p>
        </p:txBody>
      </p:sp>
      <p:sp>
        <p:nvSpPr>
          <p:cNvPr id="3" name="内容占位符 2"/>
          <p:cNvSpPr>
            <a:spLocks noGrp="1"/>
          </p:cNvSpPr>
          <p:nvPr>
            <p:ph idx="1"/>
          </p:nvPr>
        </p:nvSpPr>
        <p:spPr>
          <a:xfrm>
            <a:off x="784225" y="1214438"/>
            <a:ext cx="7645400" cy="5143500"/>
          </a:xfrm>
        </p:spPr>
        <p:txBody>
          <a:bodyPr/>
          <a:lstStyle/>
          <a:p>
            <a:pPr eaLnBrk="1" hangingPunct="1">
              <a:lnSpc>
                <a:spcPct val="150000"/>
              </a:lnSpc>
            </a:pPr>
            <a:r>
              <a:rPr lang="zh-CN" altLang="en-US" sz="2800" dirty="0"/>
              <a:t>开发环境（webstorm）</a:t>
            </a:r>
          </a:p>
          <a:p>
            <a:pPr eaLnBrk="1" hangingPunct="1">
              <a:lnSpc>
                <a:spcPct val="150000"/>
              </a:lnSpc>
            </a:pPr>
            <a:r>
              <a:rPr lang="zh-CN" altLang="en-US" sz="2800" dirty="0"/>
              <a:t>引入Bootstrap框架</a:t>
            </a:r>
            <a:r>
              <a:rPr lang="zh-CN" altLang="en-US" sz="2800" dirty="0" smtClean="0"/>
              <a:t>文件</a:t>
            </a:r>
            <a:endParaRPr lang="en-US" altLang="zh-CN" sz="2800" dirty="0" smtClean="0"/>
          </a:p>
          <a:p>
            <a:pPr lvl="1" eaLnBrk="1" hangingPunct="1">
              <a:lnSpc>
                <a:spcPct val="150000"/>
              </a:lnSpc>
            </a:pPr>
            <a:r>
              <a:rPr lang="zh-CN" altLang="en-US" dirty="0" smtClean="0"/>
              <a:t>压缩</a:t>
            </a:r>
            <a:r>
              <a:rPr lang="zh-CN" altLang="en-US" dirty="0"/>
              <a:t>处理文件</a:t>
            </a:r>
            <a:r>
              <a:rPr lang="en-US" altLang="zh-CN" dirty="0"/>
              <a:t>bootstrap.min.css</a:t>
            </a:r>
            <a:r>
              <a:rPr lang="zh-CN" altLang="en-US" dirty="0"/>
              <a:t>，</a:t>
            </a:r>
            <a:r>
              <a:rPr lang="en-US" altLang="zh-CN" dirty="0"/>
              <a:t>bootstrap.min.js</a:t>
            </a:r>
          </a:p>
          <a:p>
            <a:pPr lvl="1" eaLnBrk="1" hangingPunct="1">
              <a:lnSpc>
                <a:spcPct val="150000"/>
              </a:lnSpc>
            </a:pPr>
            <a:r>
              <a:rPr lang="zh-CN" altLang="en-US" dirty="0"/>
              <a:t>使用 </a:t>
            </a:r>
            <a:r>
              <a:rPr lang="en-US" altLang="zh-CN" dirty="0"/>
              <a:t>Bootstrap </a:t>
            </a:r>
            <a:r>
              <a:rPr lang="zh-CN" altLang="en-US" dirty="0"/>
              <a:t>中文网提供的免费 </a:t>
            </a:r>
            <a:r>
              <a:rPr lang="en-US" altLang="zh-CN" dirty="0"/>
              <a:t>CDN </a:t>
            </a:r>
            <a:r>
              <a:rPr lang="zh-CN" altLang="en-US" dirty="0"/>
              <a:t>加速服务</a:t>
            </a:r>
          </a:p>
          <a:p>
            <a:pPr marL="342900" lvl="1" indent="-342900" eaLnBrk="1" hangingPunct="1">
              <a:lnSpc>
                <a:spcPct val="150000"/>
              </a:lnSpc>
              <a:buFont typeface="Wingdings" pitchFamily="2" charset="2"/>
              <a:buChar char="n"/>
            </a:pPr>
            <a:endParaRPr lang="zh-CN" altLang="en-US" sz="2800" dirty="0">
              <a:cs typeface="+mn-cs"/>
            </a:endParaRPr>
          </a:p>
          <a:p>
            <a:pPr>
              <a:defRPr/>
            </a:pPr>
            <a:endParaRPr lang="en-US" altLang="zh-CN" dirty="0" smtClean="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10</a:t>
            </a:fld>
            <a:r>
              <a:rPr lang="en-US" altLang="zh-CN" smtClean="0"/>
              <a:t>/45</a:t>
            </a:r>
            <a:endParaRPr lang="zh-CN" altLang="en-US" dirty="0"/>
          </a:p>
        </p:txBody>
      </p:sp>
    </p:spTree>
    <p:extLst>
      <p:ext uri="{BB962C8B-B14F-4D97-AF65-F5344CB8AC3E}">
        <p14:creationId xmlns="" xmlns:p14="http://schemas.microsoft.com/office/powerpoint/2010/main" val="109369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43767" y="286077"/>
            <a:ext cx="1820845" cy="523220"/>
          </a:xfrm>
        </p:spPr>
        <p:txBody>
          <a:bodyPr/>
          <a:lstStyle/>
          <a:p>
            <a:pPr>
              <a:defRPr/>
            </a:pPr>
            <a:r>
              <a:rPr lang="zh-CN" altLang="en-US" dirty="0"/>
              <a:t>基本模板</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sp>
        <p:nvSpPr>
          <p:cNvPr id="7" name="AutoShape 7"/>
          <p:cNvSpPr>
            <a:spLocks noChangeArrowheads="1"/>
          </p:cNvSpPr>
          <p:nvPr/>
        </p:nvSpPr>
        <p:spPr bwMode="auto">
          <a:xfrm>
            <a:off x="857224" y="1142984"/>
            <a:ext cx="7715304" cy="554461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html&gt;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&lt;head </a:t>
            </a:r>
            <a:r>
              <a:rPr lang="en-US" altLang="zh-CN" b="1" dirty="0" err="1">
                <a:solidFill>
                  <a:schemeClr val="accent5">
                    <a:lumMod val="10000"/>
                  </a:schemeClr>
                </a:solidFill>
                <a:latin typeface="+mn-lt"/>
              </a:rPr>
              <a:t>lang</a:t>
            </a:r>
            <a:r>
              <a:rPr lang="en-US" altLang="zh-CN" b="1" dirty="0">
                <a:solidFill>
                  <a:schemeClr val="accent5">
                    <a:lumMod val="10000"/>
                  </a:schemeClr>
                </a:solidFill>
                <a:latin typeface="+mn-lt"/>
              </a:rPr>
              <a:t>="en"&gt;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&lt;</a:t>
            </a:r>
            <a:r>
              <a:rPr lang="en-US" altLang="zh-CN" b="1" dirty="0">
                <a:solidFill>
                  <a:srgbClr val="FF0000"/>
                </a:solidFill>
                <a:latin typeface="+mn-lt"/>
              </a:rPr>
              <a:t>meta name="viewport" content="width=device-width, user-scalable=no, </a:t>
            </a:r>
            <a:r>
              <a:rPr lang="en-US" altLang="zh-CN" b="1" dirty="0" smtClean="0">
                <a:solidFill>
                  <a:srgbClr val="FF0000"/>
                </a:solidFill>
                <a:latin typeface="+mn-lt"/>
              </a:rPr>
              <a:t>initial-scale=1.0/&gt;</a:t>
            </a:r>
            <a:endParaRPr lang="en-US" altLang="zh-CN" b="1" dirty="0">
              <a:solidFill>
                <a:srgbClr val="FF0000"/>
              </a:solidFill>
              <a:latin typeface="+mn-lt"/>
            </a:endParaRP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link </a:t>
            </a:r>
            <a:r>
              <a:rPr lang="en-US" altLang="zh-CN" b="1" dirty="0" err="1">
                <a:solidFill>
                  <a:srgbClr val="FF0000"/>
                </a:solidFill>
                <a:latin typeface="+mn-lt"/>
              </a:rPr>
              <a:t>href</a:t>
            </a:r>
            <a:r>
              <a:rPr lang="en-US" altLang="zh-CN" b="1" dirty="0">
                <a:solidFill>
                  <a:srgbClr val="FF0000"/>
                </a:solidFill>
                <a:latin typeface="+mn-lt"/>
              </a:rPr>
              <a:t>="</a:t>
            </a:r>
            <a:r>
              <a:rPr lang="en-US" altLang="zh-CN" b="1" dirty="0" err="1">
                <a:solidFill>
                  <a:srgbClr val="FF0000"/>
                </a:solidFill>
                <a:latin typeface="+mn-lt"/>
              </a:rPr>
              <a:t>css</a:t>
            </a:r>
            <a:r>
              <a:rPr lang="en-US" altLang="zh-CN" b="1" dirty="0">
                <a:solidFill>
                  <a:srgbClr val="FF0000"/>
                </a:solidFill>
                <a:latin typeface="+mn-lt"/>
              </a:rPr>
              <a:t>/bootstrap.css"</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rel</a:t>
            </a:r>
            <a:r>
              <a:rPr lang="en-US" altLang="zh-CN" b="1" dirty="0">
                <a:solidFill>
                  <a:schemeClr val="accent5">
                    <a:lumMod val="10000"/>
                  </a:schemeClr>
                </a:solidFill>
                <a:latin typeface="+mn-lt"/>
              </a:rPr>
              <a:t>="</a:t>
            </a:r>
            <a:r>
              <a:rPr lang="en-US" altLang="zh-CN" b="1" dirty="0" err="1">
                <a:solidFill>
                  <a:schemeClr val="accent5">
                    <a:lumMod val="10000"/>
                  </a:schemeClr>
                </a:solidFill>
                <a:latin typeface="+mn-lt"/>
              </a:rPr>
              <a:t>stylesheet</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head&gt;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&lt;body&gt;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h1&gt;</a:t>
            </a:r>
            <a:r>
              <a:rPr lang="zh-CN" altLang="en-US" b="1" dirty="0">
                <a:solidFill>
                  <a:schemeClr val="accent5">
                    <a:lumMod val="10000"/>
                  </a:schemeClr>
                </a:solidFill>
                <a:latin typeface="+mn-lt"/>
              </a:rPr>
              <a:t>这是一个</a:t>
            </a:r>
            <a:r>
              <a:rPr lang="en-US" altLang="zh-CN" b="1" dirty="0">
                <a:solidFill>
                  <a:schemeClr val="accent5">
                    <a:lumMod val="10000"/>
                  </a:schemeClr>
                </a:solidFill>
                <a:latin typeface="+mn-lt"/>
              </a:rPr>
              <a:t>Bootstrap</a:t>
            </a:r>
            <a:r>
              <a:rPr lang="zh-CN" altLang="en-US" b="1" dirty="0">
                <a:solidFill>
                  <a:schemeClr val="accent5">
                    <a:lumMod val="10000"/>
                  </a:schemeClr>
                </a:solidFill>
                <a:latin typeface="+mn-lt"/>
              </a:rPr>
              <a:t>框架的最基本</a:t>
            </a:r>
            <a:r>
              <a:rPr lang="en-US" altLang="zh-CN" b="1" dirty="0">
                <a:solidFill>
                  <a:schemeClr val="accent5">
                    <a:lumMod val="10000"/>
                  </a:schemeClr>
                </a:solidFill>
                <a:latin typeface="+mn-lt"/>
              </a:rPr>
              <a:t>HTML</a:t>
            </a:r>
            <a:r>
              <a:rPr lang="zh-CN" altLang="en-US" b="1" dirty="0">
                <a:solidFill>
                  <a:schemeClr val="accent5">
                    <a:lumMod val="10000"/>
                  </a:schemeClr>
                </a:solidFill>
                <a:latin typeface="+mn-lt"/>
              </a:rPr>
              <a:t>模板</a:t>
            </a:r>
            <a:r>
              <a:rPr lang="en-US" altLang="zh-CN" b="1" dirty="0">
                <a:solidFill>
                  <a:schemeClr val="accent5">
                    <a:lumMod val="10000"/>
                  </a:schemeClr>
                </a:solidFill>
                <a:latin typeface="+mn-lt"/>
              </a:rPr>
              <a:t>&lt;/h1&gt;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script </a:t>
            </a:r>
            <a:r>
              <a:rPr lang="en-US" altLang="zh-CN" b="1" dirty="0" err="1">
                <a:solidFill>
                  <a:srgbClr val="FF0000"/>
                </a:solidFill>
                <a:latin typeface="+mn-lt"/>
              </a:rPr>
              <a:t>src</a:t>
            </a:r>
            <a:r>
              <a:rPr lang="en-US" altLang="zh-CN" b="1" dirty="0">
                <a:solidFill>
                  <a:srgbClr val="FF0000"/>
                </a:solidFill>
                <a:latin typeface="+mn-lt"/>
              </a:rPr>
              <a:t>="</a:t>
            </a:r>
            <a:r>
              <a:rPr lang="en-US" altLang="zh-CN" b="1" dirty="0" err="1">
                <a:solidFill>
                  <a:srgbClr val="FF0000"/>
                </a:solidFill>
                <a:latin typeface="+mn-lt"/>
              </a:rPr>
              <a:t>js</a:t>
            </a:r>
            <a:r>
              <a:rPr lang="en-US" altLang="zh-CN" b="1" dirty="0">
                <a:solidFill>
                  <a:srgbClr val="FF0000"/>
                </a:solidFill>
                <a:latin typeface="+mn-lt"/>
              </a:rPr>
              <a:t>/jquery-1.12.4.js</a:t>
            </a:r>
            <a:r>
              <a:rPr lang="en-US" altLang="zh-CN" b="1" dirty="0">
                <a:solidFill>
                  <a:schemeClr val="accent5">
                    <a:lumMod val="10000"/>
                  </a:schemeClr>
                </a:solidFill>
                <a:latin typeface="+mn-lt"/>
              </a:rPr>
              <a:t>"&gt;&lt;/script&gt;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script </a:t>
            </a:r>
            <a:r>
              <a:rPr lang="en-US" altLang="zh-CN" b="1" dirty="0" err="1">
                <a:solidFill>
                  <a:srgbClr val="FF0000"/>
                </a:solidFill>
                <a:latin typeface="+mn-lt"/>
              </a:rPr>
              <a:t>src</a:t>
            </a:r>
            <a:r>
              <a:rPr lang="en-US" altLang="zh-CN" b="1" dirty="0">
                <a:solidFill>
                  <a:srgbClr val="FF0000"/>
                </a:solidFill>
                <a:latin typeface="+mn-lt"/>
              </a:rPr>
              <a:t>="</a:t>
            </a:r>
            <a:r>
              <a:rPr lang="en-US" altLang="zh-CN" b="1" dirty="0" err="1">
                <a:solidFill>
                  <a:srgbClr val="FF0000"/>
                </a:solidFill>
                <a:latin typeface="+mn-lt"/>
              </a:rPr>
              <a:t>js</a:t>
            </a:r>
            <a:r>
              <a:rPr lang="en-US" altLang="zh-CN" b="1" dirty="0">
                <a:solidFill>
                  <a:srgbClr val="FF0000"/>
                </a:solidFill>
                <a:latin typeface="+mn-lt"/>
              </a:rPr>
              <a:t>/bootstrap.js</a:t>
            </a:r>
            <a:r>
              <a:rPr lang="en-US" altLang="zh-CN" b="1" dirty="0">
                <a:solidFill>
                  <a:schemeClr val="accent5">
                    <a:lumMod val="10000"/>
                  </a:schemeClr>
                </a:solidFill>
                <a:latin typeface="+mn-lt"/>
              </a:rPr>
              <a:t>"&gt;&lt;/script&gt;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&lt;/body&gt;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&lt;/html&gt;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6" name="组合 70"/>
          <p:cNvGrpSpPr>
            <a:grpSpLocks/>
          </p:cNvGrpSpPr>
          <p:nvPr/>
        </p:nvGrpSpPr>
        <p:grpSpPr bwMode="auto">
          <a:xfrm>
            <a:off x="0" y="728647"/>
            <a:ext cx="1000125" cy="414337"/>
            <a:chOff x="1000100" y="2528843"/>
            <a:chExt cx="1000132" cy="414475"/>
          </a:xfrm>
        </p:grpSpPr>
        <p:pic>
          <p:nvPicPr>
            <p:cNvPr id="8" name="Picture 8" descr="E:\设计支持\模板设计\s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0" name="灯片编号占位符 9"/>
          <p:cNvSpPr>
            <a:spLocks noGrp="1"/>
          </p:cNvSpPr>
          <p:nvPr>
            <p:ph type="sldNum" sz="quarter" idx="10"/>
          </p:nvPr>
        </p:nvSpPr>
        <p:spPr/>
        <p:txBody>
          <a:bodyPr/>
          <a:lstStyle/>
          <a:p>
            <a:pPr>
              <a:defRPr/>
            </a:pPr>
            <a:fld id="{D4C544AB-AF4C-4A74-B638-213FBE600845}" type="slidenum">
              <a:rPr lang="zh-CN" altLang="en-US" smtClean="0"/>
              <a:pPr>
                <a:defRPr/>
              </a:pPr>
              <a:t>11</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5963" y="286077"/>
            <a:ext cx="3168650" cy="523220"/>
          </a:xfrm>
        </p:spPr>
        <p:txBody>
          <a:bodyPr/>
          <a:lstStyle/>
          <a:p>
            <a:pPr>
              <a:defRPr/>
            </a:pPr>
            <a:r>
              <a:rPr lang="zh-CN" altLang="en-US" dirty="0"/>
              <a:t>基本</a:t>
            </a:r>
            <a:r>
              <a:rPr lang="zh-CN" altLang="en-US" dirty="0" smtClean="0"/>
              <a:t>模板特色</a:t>
            </a:r>
            <a:endParaRPr lang="en-US" altLang="zh-CN" dirty="0"/>
          </a:p>
        </p:txBody>
      </p:sp>
      <p:sp>
        <p:nvSpPr>
          <p:cNvPr id="3" name="内容占位符 2"/>
          <p:cNvSpPr>
            <a:spLocks noGrp="1"/>
          </p:cNvSpPr>
          <p:nvPr>
            <p:ph idx="1"/>
          </p:nvPr>
        </p:nvSpPr>
        <p:spPr>
          <a:xfrm>
            <a:off x="792974" y="1227639"/>
            <a:ext cx="7645400" cy="5143500"/>
          </a:xfrm>
        </p:spPr>
        <p:txBody>
          <a:bodyPr/>
          <a:lstStyle/>
          <a:p>
            <a:pPr eaLnBrk="1" hangingPunct="1">
              <a:lnSpc>
                <a:spcPct val="150000"/>
              </a:lnSpc>
            </a:pPr>
            <a:r>
              <a:rPr lang="en-US" altLang="zh-CN" sz="2800" dirty="0" smtClean="0"/>
              <a:t>V</a:t>
            </a:r>
            <a:r>
              <a:rPr lang="zh-CN" altLang="en-US" sz="2800" dirty="0" smtClean="0"/>
              <a:t>3</a:t>
            </a:r>
            <a:r>
              <a:rPr lang="zh-CN" altLang="en-US" sz="2800" dirty="0"/>
              <a:t>.x</a:t>
            </a:r>
            <a:r>
              <a:rPr lang="zh-CN" altLang="en-US" sz="2800" dirty="0" smtClean="0"/>
              <a:t>和</a:t>
            </a:r>
            <a:r>
              <a:rPr lang="en-US" altLang="zh-CN" sz="2800" dirty="0" smtClean="0"/>
              <a:t>V </a:t>
            </a:r>
            <a:r>
              <a:rPr lang="zh-CN" altLang="en-US" sz="2800" dirty="0" smtClean="0"/>
              <a:t>2</a:t>
            </a:r>
            <a:r>
              <a:rPr lang="zh-CN" altLang="en-US" sz="2800" dirty="0"/>
              <a:t>.x版本相比，有一个</a:t>
            </a:r>
            <a:r>
              <a:rPr lang="zh-CN" altLang="en-US" sz="2800" dirty="0" smtClean="0"/>
              <a:t>很大亮点</a:t>
            </a:r>
            <a:endParaRPr lang="en-US" altLang="zh-CN" sz="2800" dirty="0" smtClean="0"/>
          </a:p>
          <a:p>
            <a:pPr eaLnBrk="1" hangingPunct="1">
              <a:lnSpc>
                <a:spcPct val="150000"/>
              </a:lnSpc>
            </a:pPr>
            <a:endParaRPr lang="en-US" altLang="zh-CN" sz="2800" dirty="0"/>
          </a:p>
          <a:p>
            <a:pPr eaLnBrk="1" hangingPunct="1">
              <a:lnSpc>
                <a:spcPct val="150000"/>
              </a:lnSpc>
            </a:pPr>
            <a:endParaRPr lang="en-US" altLang="zh-CN" sz="2800" dirty="0"/>
          </a:p>
          <a:p>
            <a:pPr marL="342900" lvl="1" indent="-342900" eaLnBrk="1" hangingPunct="1">
              <a:lnSpc>
                <a:spcPct val="150000"/>
              </a:lnSpc>
              <a:buFont typeface="Wingdings" pitchFamily="2" charset="2"/>
              <a:buChar char="n"/>
            </a:pPr>
            <a:r>
              <a:rPr lang="en-US" altLang="zh-CN" sz="2800" dirty="0">
                <a:cs typeface="+mn-cs"/>
              </a:rPr>
              <a:t>Bootstrap</a:t>
            </a:r>
            <a:r>
              <a:rPr lang="zh-CN" altLang="en-US" sz="2800" dirty="0" smtClean="0">
                <a:cs typeface="+mn-cs"/>
              </a:rPr>
              <a:t>从</a:t>
            </a:r>
            <a:r>
              <a:rPr lang="en-US" altLang="zh-CN" sz="2800" dirty="0" smtClean="0"/>
              <a:t>V </a:t>
            </a:r>
            <a:r>
              <a:rPr lang="en-US" altLang="zh-CN" sz="2800" dirty="0" smtClean="0">
                <a:cs typeface="+mn-cs"/>
              </a:rPr>
              <a:t>3</a:t>
            </a:r>
            <a:r>
              <a:rPr lang="zh-CN" altLang="en-US" sz="2800" dirty="0">
                <a:cs typeface="+mn-cs"/>
              </a:rPr>
              <a:t>版本开始全面支持移动平台，并贯彻移动先行的宗旨</a:t>
            </a:r>
          </a:p>
          <a:p>
            <a:pPr eaLnBrk="1" hangingPunct="1">
              <a:lnSpc>
                <a:spcPct val="150000"/>
              </a:lnSpc>
            </a:pPr>
            <a:endParaRPr lang="en-US" altLang="zh-CN" sz="2800" dirty="0" smtClean="0"/>
          </a:p>
          <a:p>
            <a:pPr marL="457200" lvl="1" indent="0" eaLnBrk="1" hangingPunct="1">
              <a:lnSpc>
                <a:spcPct val="150000"/>
              </a:lnSpc>
              <a:buNone/>
            </a:pPr>
            <a:endParaRPr lang="en-US" altLang="zh-CN" dirty="0" smtClean="0"/>
          </a:p>
        </p:txBody>
      </p:sp>
      <p:grpSp>
        <p:nvGrpSpPr>
          <p:cNvPr id="8" name="组合 18"/>
          <p:cNvGrpSpPr>
            <a:grpSpLocks/>
          </p:cNvGrpSpPr>
          <p:nvPr/>
        </p:nvGrpSpPr>
        <p:grpSpPr bwMode="auto">
          <a:xfrm>
            <a:off x="1331640" y="6024711"/>
            <a:ext cx="6696744" cy="428625"/>
            <a:chOff x="3143240" y="5143512"/>
            <a:chExt cx="4791008" cy="428628"/>
          </a:xfrm>
        </p:grpSpPr>
        <p:sp>
          <p:nvSpPr>
            <p:cNvPr id="9" name="圆角矩形 8"/>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0" name="圆角矩形 9"/>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1"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2" y="5187962"/>
              <a:ext cx="565624" cy="33855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bwMode="auto">
            <a:xfrm>
              <a:off x="3587836" y="5187962"/>
              <a:ext cx="4346412"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1</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Bootstrap</a:t>
              </a:r>
              <a:r>
                <a:rPr lang="zh-CN" altLang="en-US" sz="1600" b="1" spc="300" dirty="0" smtClean="0">
                  <a:solidFill>
                    <a:srgbClr val="FBFFFE"/>
                  </a:solidFill>
                  <a:latin typeface="微软雅黑" pitchFamily="34" charset="-122"/>
                  <a:ea typeface="微软雅黑" pitchFamily="34" charset="-122"/>
                </a:rPr>
                <a:t>最基本的</a:t>
              </a:r>
              <a:r>
                <a:rPr lang="en-US" altLang="zh-CN" sz="1600" b="1" spc="300" dirty="0" smtClean="0">
                  <a:solidFill>
                    <a:srgbClr val="FBFFFE"/>
                  </a:solidFill>
                  <a:latin typeface="微软雅黑" pitchFamily="34" charset="-122"/>
                  <a:ea typeface="微软雅黑" pitchFamily="34" charset="-122"/>
                </a:rPr>
                <a:t>HTML</a:t>
              </a:r>
              <a:r>
                <a:rPr lang="zh-CN" altLang="en-US" sz="1600" b="1" spc="300" dirty="0" smtClean="0">
                  <a:solidFill>
                    <a:srgbClr val="FBFFFE"/>
                  </a:solidFill>
                  <a:latin typeface="微软雅黑" pitchFamily="34" charset="-122"/>
                  <a:ea typeface="微软雅黑" pitchFamily="34" charset="-122"/>
                </a:rPr>
                <a:t>模板</a:t>
              </a:r>
              <a:endParaRPr lang="zh-CN" altLang="en-US" sz="1600" b="1" spc="300" dirty="0">
                <a:solidFill>
                  <a:srgbClr val="FBFFFE"/>
                </a:solidFill>
                <a:latin typeface="微软雅黑" pitchFamily="34" charset="-122"/>
                <a:ea typeface="微软雅黑" pitchFamily="34" charset="-122"/>
              </a:endParaRPr>
            </a:p>
          </p:txBody>
        </p:sp>
      </p:grpSp>
      <p:sp>
        <p:nvSpPr>
          <p:cNvPr id="13" name="AutoShape 7"/>
          <p:cNvSpPr>
            <a:spLocks noChangeArrowheads="1"/>
          </p:cNvSpPr>
          <p:nvPr/>
        </p:nvSpPr>
        <p:spPr bwMode="auto">
          <a:xfrm>
            <a:off x="539552" y="2310606"/>
            <a:ext cx="7992888" cy="64807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&lt;meta name="viewport" content="width=device-width, </a:t>
            </a:r>
            <a:r>
              <a:rPr lang="en-US" altLang="zh-CN" b="1" dirty="0" smtClean="0">
                <a:solidFill>
                  <a:schemeClr val="accent5">
                    <a:lumMod val="10000"/>
                  </a:schemeClr>
                </a:solidFill>
                <a:latin typeface="+mn-lt"/>
              </a:rPr>
              <a:t>initial-scale=1"&gt;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p>
          <a:p>
            <a:pPr marL="342900" indent="-342900" eaLnBrk="0" hangingPunct="0">
              <a:lnSpc>
                <a:spcPct val="150000"/>
              </a:lnSpc>
              <a:spcBef>
                <a:spcPct val="20000"/>
              </a:spcBef>
              <a:buClr>
                <a:schemeClr val="tx2"/>
              </a:buClr>
              <a:defRPr/>
            </a:pPr>
            <a:endParaRPr lang="en-US" altLang="zh-CN" b="1" dirty="0" smtClean="0">
              <a:solidFill>
                <a:srgbClr val="FF0000"/>
              </a:solidFill>
              <a:latin typeface="+mn-lt"/>
            </a:endParaRPr>
          </a:p>
          <a:p>
            <a:pPr marL="342900" indent="-342900" eaLnBrk="0" hangingPunct="0">
              <a:lnSpc>
                <a:spcPct val="150000"/>
              </a:lnSpc>
              <a:spcBef>
                <a:spcPct val="20000"/>
              </a:spcBef>
              <a:buClr>
                <a:schemeClr val="tx2"/>
              </a:buClr>
              <a:defRPr/>
            </a:pPr>
            <a:endParaRPr lang="en-US" altLang="zh-CN" b="1" dirty="0">
              <a:solidFill>
                <a:schemeClr val="accent5">
                  <a:lumMod val="10000"/>
                </a:schemeClr>
              </a:solidFill>
              <a:latin typeface="+mn-lt"/>
            </a:endParaRPr>
          </a:p>
        </p:txBody>
      </p:sp>
      <p:sp>
        <p:nvSpPr>
          <p:cNvPr id="14" name="灯片编号占位符 13"/>
          <p:cNvSpPr>
            <a:spLocks noGrp="1"/>
          </p:cNvSpPr>
          <p:nvPr>
            <p:ph type="sldNum" sz="quarter" idx="10"/>
          </p:nvPr>
        </p:nvSpPr>
        <p:spPr/>
        <p:txBody>
          <a:bodyPr/>
          <a:lstStyle/>
          <a:p>
            <a:pPr>
              <a:defRPr/>
            </a:pPr>
            <a:fld id="{D4C544AB-AF4C-4A74-B638-213FBE600845}" type="slidenum">
              <a:rPr lang="zh-CN" altLang="en-US" smtClean="0"/>
              <a:pPr>
                <a:defRPr/>
              </a:pPr>
              <a:t>12</a:t>
            </a:fld>
            <a:r>
              <a:rPr lang="en-US" altLang="zh-CN" smtClean="0"/>
              <a:t>/45</a:t>
            </a:r>
            <a:endParaRPr lang="zh-CN" altLang="en-US" dirty="0"/>
          </a:p>
        </p:txBody>
      </p:sp>
    </p:spTree>
    <p:extLst>
      <p:ext uri="{BB962C8B-B14F-4D97-AF65-F5344CB8AC3E}">
        <p14:creationId xmlns="" xmlns:p14="http://schemas.microsoft.com/office/powerpoint/2010/main" val="2897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5963" y="286077"/>
            <a:ext cx="3168650" cy="523220"/>
          </a:xfrm>
        </p:spPr>
        <p:txBody>
          <a:bodyPr/>
          <a:lstStyle/>
          <a:p>
            <a:pPr>
              <a:defRPr/>
            </a:pPr>
            <a:r>
              <a:rPr lang="zh-CN" altLang="en-US" dirty="0" smtClean="0"/>
              <a:t>Bootstrap</a:t>
            </a:r>
            <a:r>
              <a:rPr lang="zh-CN" altLang="zh-CN" dirty="0"/>
              <a:t>架构</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可以</a:t>
            </a:r>
            <a:endParaRPr lang="zh-CN" altLang="en-US" dirty="0"/>
          </a:p>
        </p:txBody>
      </p:sp>
      <p:pic>
        <p:nvPicPr>
          <p:cNvPr id="6" name="Picture 2" descr="\\prdsoftlab\Softlab\126\594946-20160105095231746-1295822530.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3568" y="997165"/>
            <a:ext cx="7776864" cy="488010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灯片编号占位符 6"/>
          <p:cNvSpPr>
            <a:spLocks noGrp="1"/>
          </p:cNvSpPr>
          <p:nvPr>
            <p:ph type="sldNum" sz="quarter" idx="10"/>
          </p:nvPr>
        </p:nvSpPr>
        <p:spPr/>
        <p:txBody>
          <a:bodyPr/>
          <a:lstStyle/>
          <a:p>
            <a:pPr>
              <a:defRPr/>
            </a:pPr>
            <a:fld id="{D4C544AB-AF4C-4A74-B638-213FBE600845}" type="slidenum">
              <a:rPr lang="zh-CN" altLang="en-US" smtClean="0"/>
              <a:pPr>
                <a:defRPr/>
              </a:pPr>
              <a:t>13</a:t>
            </a:fld>
            <a:r>
              <a:rPr lang="en-US" altLang="zh-CN" smtClean="0"/>
              <a:t>/45</a:t>
            </a:r>
            <a:endParaRPr lang="zh-CN" altLang="en-US" dirty="0"/>
          </a:p>
        </p:txBody>
      </p:sp>
    </p:spTree>
    <p:extLst>
      <p:ext uri="{BB962C8B-B14F-4D97-AF65-F5344CB8AC3E}">
        <p14:creationId xmlns="" xmlns:p14="http://schemas.microsoft.com/office/powerpoint/2010/main" val="2642872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0231" y="286077"/>
            <a:ext cx="2304381" cy="523220"/>
          </a:xfrm>
        </p:spPr>
        <p:txBody>
          <a:bodyPr/>
          <a:lstStyle/>
          <a:p>
            <a:pPr>
              <a:defRPr/>
            </a:pPr>
            <a:r>
              <a:rPr lang="zh-CN" altLang="en-US" dirty="0"/>
              <a:t>栅格系统</a:t>
            </a:r>
            <a:endParaRPr lang="en-US" altLang="zh-CN" dirty="0"/>
          </a:p>
        </p:txBody>
      </p:sp>
      <p:sp>
        <p:nvSpPr>
          <p:cNvPr id="3" name="内容占位符 2"/>
          <p:cNvSpPr>
            <a:spLocks noGrp="1"/>
          </p:cNvSpPr>
          <p:nvPr>
            <p:ph idx="1"/>
          </p:nvPr>
        </p:nvSpPr>
        <p:spPr>
          <a:xfrm>
            <a:off x="784225" y="1214438"/>
            <a:ext cx="7645400" cy="5143500"/>
          </a:xfrm>
        </p:spPr>
        <p:txBody>
          <a:bodyPr/>
          <a:lstStyle/>
          <a:p>
            <a:pPr eaLnBrk="1" hangingPunct="1">
              <a:lnSpc>
                <a:spcPct val="150000"/>
              </a:lnSpc>
            </a:pPr>
            <a:r>
              <a:rPr lang="zh-CN" altLang="zh-CN" sz="2800" dirty="0"/>
              <a:t>栅格系统是通过一系列的行（</a:t>
            </a:r>
            <a:r>
              <a:rPr lang="en-US" altLang="zh-CN" sz="2800" dirty="0"/>
              <a:t>row</a:t>
            </a:r>
            <a:r>
              <a:rPr lang="zh-CN" altLang="zh-CN" sz="2800" dirty="0"/>
              <a:t>）与列（</a:t>
            </a:r>
            <a:r>
              <a:rPr lang="en-US" altLang="zh-CN" sz="2800" dirty="0"/>
              <a:t>column</a:t>
            </a:r>
            <a:r>
              <a:rPr lang="zh-CN" altLang="zh-CN" sz="2800" dirty="0"/>
              <a:t>）的组合来创建页面的布局，设置的内容就可以放在这些创建好的布局中</a:t>
            </a:r>
            <a:endParaRPr lang="en-US" altLang="zh-CN" sz="2800" dirty="0" smtClean="0"/>
          </a:p>
          <a:p>
            <a:pPr eaLnBrk="1" hangingPunct="1">
              <a:lnSpc>
                <a:spcPct val="150000"/>
              </a:lnSpc>
            </a:pPr>
            <a:r>
              <a:rPr lang="zh-CN" altLang="en-US" sz="2800" dirty="0" smtClean="0"/>
              <a:t>实现原理</a:t>
            </a:r>
            <a:endParaRPr lang="en-US" altLang="zh-CN" sz="2800" dirty="0"/>
          </a:p>
          <a:p>
            <a:pPr lvl="1" eaLnBrk="1" hangingPunct="1">
              <a:lnSpc>
                <a:spcPct val="150000"/>
              </a:lnSpc>
            </a:pPr>
            <a:r>
              <a:rPr lang="zh-CN" altLang="en-US" dirty="0" smtClean="0">
                <a:cs typeface="+mn-cs"/>
              </a:rPr>
              <a:t>通过</a:t>
            </a:r>
            <a:r>
              <a:rPr lang="zh-CN" altLang="en-US" dirty="0">
                <a:cs typeface="+mn-cs"/>
              </a:rPr>
              <a:t>定义容器的大小，平分为12</a:t>
            </a:r>
            <a:r>
              <a:rPr lang="zh-CN" altLang="en-US" dirty="0" smtClean="0">
                <a:cs typeface="+mn-cs"/>
              </a:rPr>
              <a:t>份</a:t>
            </a:r>
            <a:endParaRPr lang="en-US" altLang="zh-CN" dirty="0" smtClean="0">
              <a:cs typeface="+mn-cs"/>
            </a:endParaRPr>
          </a:p>
          <a:p>
            <a:pPr lvl="1" eaLnBrk="1" hangingPunct="1">
              <a:lnSpc>
                <a:spcPct val="150000"/>
              </a:lnSpc>
            </a:pPr>
            <a:r>
              <a:rPr lang="zh-CN" altLang="en-US" dirty="0" smtClean="0">
                <a:cs typeface="+mn-cs"/>
              </a:rPr>
              <a:t>调整</a:t>
            </a:r>
            <a:r>
              <a:rPr lang="zh-CN" altLang="en-US" dirty="0">
                <a:cs typeface="+mn-cs"/>
              </a:rPr>
              <a:t>内外边</a:t>
            </a:r>
            <a:r>
              <a:rPr lang="zh-CN" altLang="en-US" dirty="0" smtClean="0">
                <a:cs typeface="+mn-cs"/>
              </a:rPr>
              <a:t>距</a:t>
            </a:r>
            <a:endParaRPr lang="en-US" altLang="zh-CN" dirty="0" smtClean="0">
              <a:cs typeface="+mn-cs"/>
            </a:endParaRPr>
          </a:p>
          <a:p>
            <a:pPr lvl="1" eaLnBrk="1" hangingPunct="1">
              <a:lnSpc>
                <a:spcPct val="150000"/>
              </a:lnSpc>
            </a:pPr>
            <a:r>
              <a:rPr lang="zh-CN" altLang="en-US" dirty="0" smtClean="0">
                <a:cs typeface="+mn-cs"/>
              </a:rPr>
              <a:t>结合</a:t>
            </a:r>
            <a:r>
              <a:rPr lang="zh-CN" altLang="en-US" dirty="0">
                <a:cs typeface="+mn-cs"/>
              </a:rPr>
              <a:t>媒体</a:t>
            </a:r>
            <a:r>
              <a:rPr lang="zh-CN" altLang="en-US" dirty="0" smtClean="0">
                <a:cs typeface="+mn-cs"/>
              </a:rPr>
              <a:t>查询</a:t>
            </a:r>
            <a:endParaRPr lang="en-US" altLang="zh-CN" dirty="0" smtClean="0">
              <a:cs typeface="+mn-cs"/>
            </a:endParaRPr>
          </a:p>
          <a:p>
            <a:pPr lvl="1" eaLnBrk="1" hangingPunct="1">
              <a:lnSpc>
                <a:spcPct val="150000"/>
              </a:lnSpc>
            </a:pPr>
            <a:endParaRPr lang="en-US" altLang="zh-CN" sz="2200" dirty="0" smtClean="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14</a:t>
            </a:fld>
            <a:r>
              <a:rPr lang="en-US" altLang="zh-CN" smtClean="0"/>
              <a:t>/45</a:t>
            </a:r>
            <a:endParaRPr lang="zh-CN" altLang="en-US" dirty="0"/>
          </a:p>
        </p:txBody>
      </p:sp>
    </p:spTree>
    <p:extLst>
      <p:ext uri="{BB962C8B-B14F-4D97-AF65-F5344CB8AC3E}">
        <p14:creationId xmlns="" xmlns:p14="http://schemas.microsoft.com/office/powerpoint/2010/main" val="26428721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5963" y="286077"/>
            <a:ext cx="3168650" cy="523220"/>
          </a:xfrm>
        </p:spPr>
        <p:txBody>
          <a:bodyPr/>
          <a:lstStyle/>
          <a:p>
            <a:pPr>
              <a:defRPr/>
            </a:pPr>
            <a:r>
              <a:rPr lang="zh-CN" altLang="en-US" dirty="0"/>
              <a:t>栅格系统工作原理</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一行数据（</a:t>
            </a:r>
            <a:r>
              <a:rPr lang="en-US" altLang="zh-CN" dirty="0" smtClean="0"/>
              <a:t>row</a:t>
            </a:r>
            <a:r>
              <a:rPr lang="zh-CN" altLang="en-US" dirty="0" smtClean="0"/>
              <a:t>）必须</a:t>
            </a:r>
            <a:r>
              <a:rPr lang="zh-CN" altLang="en-US" dirty="0"/>
              <a:t>包含在 </a:t>
            </a:r>
            <a:r>
              <a:rPr lang="en-US" altLang="zh-CN" dirty="0"/>
              <a:t>.container</a:t>
            </a:r>
            <a:r>
              <a:rPr lang="zh-CN" altLang="en-US" dirty="0"/>
              <a:t>中，以便为其赋予合适的对齐方式和内边距</a:t>
            </a:r>
          </a:p>
          <a:p>
            <a:pPr>
              <a:defRPr/>
            </a:pPr>
            <a:r>
              <a:rPr lang="zh-CN" altLang="en-US" dirty="0"/>
              <a:t>使用行在水平方向创建一组列</a:t>
            </a:r>
          </a:p>
          <a:p>
            <a:pPr>
              <a:defRPr/>
            </a:pPr>
            <a:r>
              <a:rPr lang="zh-CN" altLang="en-US" dirty="0"/>
              <a:t>具体内容放在列内，列可以作为行的直接子元素</a:t>
            </a:r>
          </a:p>
          <a:p>
            <a:pPr>
              <a:defRPr/>
            </a:pPr>
            <a:r>
              <a:rPr lang="zh-CN" altLang="en-US" dirty="0"/>
              <a:t>内置的一大堆样式，可以使用</a:t>
            </a:r>
            <a:r>
              <a:rPr lang="en-US" altLang="zh-CN" dirty="0"/>
              <a:t>col-xs-4</a:t>
            </a:r>
            <a:r>
              <a:rPr lang="zh-CN" altLang="en-US" dirty="0"/>
              <a:t>（占</a:t>
            </a:r>
            <a:r>
              <a:rPr lang="en-US" altLang="zh-CN" dirty="0"/>
              <a:t>4</a:t>
            </a:r>
            <a:r>
              <a:rPr lang="zh-CN" altLang="en-US" dirty="0"/>
              <a:t>列宽度）的样式来快速创建栅格</a:t>
            </a:r>
            <a:endParaRPr lang="en-US" altLang="zh-CN" dirty="0"/>
          </a:p>
          <a:p>
            <a:pPr>
              <a:defRPr/>
            </a:pPr>
            <a:r>
              <a:rPr lang="zh-CN" altLang="en-US" dirty="0"/>
              <a:t>通过设置padding从而创建列之间的间隙，让</a:t>
            </a:r>
            <a:r>
              <a:rPr lang="zh-CN" altLang="en-US" dirty="0" smtClean="0"/>
              <a:t>后面第一</a:t>
            </a:r>
            <a:r>
              <a:rPr lang="zh-CN" altLang="en-US" dirty="0"/>
              <a:t>列和最后一列设置负值margin来抵消掉padding的影响</a:t>
            </a:r>
          </a:p>
          <a:p>
            <a:pPr>
              <a:defRPr/>
            </a:pPr>
            <a:r>
              <a:rPr lang="zh-CN" altLang="en-US" dirty="0"/>
              <a:t>栅格系统中指定</a:t>
            </a:r>
            <a:r>
              <a:rPr lang="en-US" altLang="zh-CN" dirty="0"/>
              <a:t>1</a:t>
            </a:r>
            <a:r>
              <a:rPr lang="zh-CN" altLang="en-US" dirty="0"/>
              <a:t>到12的值来表示其跨越的范围</a:t>
            </a:r>
            <a:endParaRPr lang="en-US" altLang="zh-CN" dirty="0"/>
          </a:p>
          <a:p>
            <a:pPr eaLnBrk="1" hangingPunct="1">
              <a:lnSpc>
                <a:spcPct val="150000"/>
              </a:lnSpc>
            </a:pPr>
            <a:endParaRPr lang="zh-CN" altLang="en-US" sz="2800" dirty="0"/>
          </a:p>
          <a:p>
            <a:pPr>
              <a:defRPr/>
            </a:pPr>
            <a:endParaRPr lang="zh-CN" altLang="en-US" dirty="0"/>
          </a:p>
          <a:p>
            <a:pPr>
              <a:defRPr/>
            </a:pP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15</a:t>
            </a:fld>
            <a:r>
              <a:rPr lang="en-US" altLang="zh-CN" smtClean="0"/>
              <a:t>/45</a:t>
            </a:r>
            <a:endParaRPr lang="zh-CN" altLang="en-US" dirty="0"/>
          </a:p>
        </p:txBody>
      </p:sp>
      <p:pic>
        <p:nvPicPr>
          <p:cNvPr id="7" name="图片 6" descr="栅格0.jpg"/>
          <p:cNvPicPr>
            <a:picLocks noChangeAspect="1"/>
          </p:cNvPicPr>
          <p:nvPr/>
        </p:nvPicPr>
        <p:blipFill>
          <a:blip r:embed="rId3"/>
          <a:stretch>
            <a:fillRect/>
          </a:stretch>
        </p:blipFill>
        <p:spPr>
          <a:xfrm>
            <a:off x="714348" y="2143116"/>
            <a:ext cx="7831106" cy="3986231"/>
          </a:xfrm>
          <a:prstGeom prst="rect">
            <a:avLst/>
          </a:prstGeom>
          <a:ln>
            <a:solidFill>
              <a:schemeClr val="accent1"/>
            </a:solidFill>
          </a:ln>
        </p:spPr>
      </p:pic>
      <p:sp>
        <p:nvSpPr>
          <p:cNvPr id="8" name="AutoShape 6"/>
          <p:cNvSpPr>
            <a:spLocks noChangeArrowheads="1"/>
          </p:cNvSpPr>
          <p:nvPr/>
        </p:nvSpPr>
        <p:spPr bwMode="auto">
          <a:xfrm>
            <a:off x="1428728" y="2143116"/>
            <a:ext cx="1786298" cy="408623"/>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容器 </a:t>
            </a:r>
            <a:r>
              <a:rPr lang="en-US" altLang="zh-CN" b="1" kern="0" dirty="0" smtClean="0">
                <a:solidFill>
                  <a:schemeClr val="bg1"/>
                </a:solidFill>
                <a:latin typeface="Arial"/>
                <a:ea typeface="黑体"/>
              </a:rPr>
              <a:t>container</a:t>
            </a:r>
            <a:endParaRPr lang="zh-CN" altLang="en-US" b="1" kern="0" dirty="0">
              <a:solidFill>
                <a:schemeClr val="bg1"/>
              </a:solidFill>
              <a:latin typeface="Arial"/>
              <a:ea typeface="黑体"/>
            </a:endParaRPr>
          </a:p>
        </p:txBody>
      </p:sp>
      <p:sp>
        <p:nvSpPr>
          <p:cNvPr id="9" name="AutoShape 6"/>
          <p:cNvSpPr>
            <a:spLocks noChangeArrowheads="1"/>
          </p:cNvSpPr>
          <p:nvPr/>
        </p:nvSpPr>
        <p:spPr bwMode="auto">
          <a:xfrm>
            <a:off x="3000364" y="2571744"/>
            <a:ext cx="1339734" cy="408623"/>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列 </a:t>
            </a:r>
            <a:r>
              <a:rPr lang="en-US" altLang="zh-CN" b="1" kern="0" dirty="0" smtClean="0">
                <a:solidFill>
                  <a:schemeClr val="bg1"/>
                </a:solidFill>
                <a:latin typeface="Arial"/>
                <a:ea typeface="黑体"/>
              </a:rPr>
              <a:t>column</a:t>
            </a:r>
            <a:endParaRPr lang="zh-CN" altLang="en-US" b="1" kern="0" dirty="0">
              <a:solidFill>
                <a:schemeClr val="bg1"/>
              </a:solidFill>
              <a:latin typeface="Arial"/>
              <a:ea typeface="黑体"/>
            </a:endParaRPr>
          </a:p>
        </p:txBody>
      </p:sp>
      <p:sp>
        <p:nvSpPr>
          <p:cNvPr id="10" name="AutoShape 6"/>
          <p:cNvSpPr>
            <a:spLocks noChangeArrowheads="1"/>
          </p:cNvSpPr>
          <p:nvPr/>
        </p:nvSpPr>
        <p:spPr bwMode="auto">
          <a:xfrm>
            <a:off x="5000628" y="3857628"/>
            <a:ext cx="926082" cy="408623"/>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行</a:t>
            </a:r>
            <a:r>
              <a:rPr lang="zh-CN" altLang="en-US" b="1" kern="0" dirty="0" smtClean="0">
                <a:solidFill>
                  <a:schemeClr val="bg1"/>
                </a:solidFill>
                <a:latin typeface="Arial"/>
                <a:ea typeface="黑体"/>
              </a:rPr>
              <a:t> </a:t>
            </a:r>
            <a:r>
              <a:rPr lang="en-US" altLang="zh-CN" b="1" kern="0" dirty="0" smtClean="0">
                <a:solidFill>
                  <a:schemeClr val="bg1"/>
                </a:solidFill>
                <a:latin typeface="Arial"/>
                <a:ea typeface="黑体"/>
              </a:rPr>
              <a:t>row</a:t>
            </a:r>
            <a:endParaRPr lang="zh-CN" altLang="en-US" b="1" kern="0" dirty="0">
              <a:solidFill>
                <a:schemeClr val="bg1"/>
              </a:solidFill>
              <a:latin typeface="Arial"/>
              <a:ea typeface="黑体"/>
            </a:endParaRPr>
          </a:p>
        </p:txBody>
      </p:sp>
      <p:sp>
        <p:nvSpPr>
          <p:cNvPr id="11" name="AutoShape 6"/>
          <p:cNvSpPr>
            <a:spLocks noChangeArrowheads="1"/>
          </p:cNvSpPr>
          <p:nvPr/>
        </p:nvSpPr>
        <p:spPr bwMode="auto">
          <a:xfrm>
            <a:off x="4572000" y="2071678"/>
            <a:ext cx="1974210" cy="408623"/>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non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列与列间距 </a:t>
            </a:r>
            <a:r>
              <a:rPr lang="en-US" altLang="zh-CN" b="1" kern="0" dirty="0" smtClean="0">
                <a:solidFill>
                  <a:schemeClr val="bg1"/>
                </a:solidFill>
                <a:latin typeface="Arial"/>
                <a:ea typeface="黑体"/>
              </a:rPr>
              <a:t>30px</a:t>
            </a:r>
            <a:endParaRPr lang="zh-CN" altLang="en-US" b="1" kern="0" dirty="0">
              <a:solidFill>
                <a:schemeClr val="bg1"/>
              </a:solidFill>
              <a:latin typeface="Arial"/>
              <a:ea typeface="黑体"/>
            </a:endParaRPr>
          </a:p>
        </p:txBody>
      </p:sp>
      <p:sp>
        <p:nvSpPr>
          <p:cNvPr id="12" name="AutoShape 6"/>
          <p:cNvSpPr>
            <a:spLocks noChangeArrowheads="1"/>
          </p:cNvSpPr>
          <p:nvPr/>
        </p:nvSpPr>
        <p:spPr bwMode="auto">
          <a:xfrm>
            <a:off x="6786578" y="2000240"/>
            <a:ext cx="1214446" cy="715089"/>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列右间距 </a:t>
            </a:r>
            <a:r>
              <a:rPr lang="en-US" altLang="zh-CN" b="1" kern="0" dirty="0" smtClean="0">
                <a:solidFill>
                  <a:schemeClr val="bg1"/>
                </a:solidFill>
                <a:latin typeface="Arial"/>
                <a:ea typeface="黑体"/>
              </a:rPr>
              <a:t>15px</a:t>
            </a:r>
            <a:endParaRPr lang="zh-CN" altLang="en-US" b="1" kern="0" dirty="0">
              <a:solidFill>
                <a:schemeClr val="bg1"/>
              </a:solidFill>
              <a:latin typeface="Arial"/>
              <a:ea typeface="黑体"/>
            </a:endParaRPr>
          </a:p>
        </p:txBody>
      </p:sp>
      <p:sp>
        <p:nvSpPr>
          <p:cNvPr id="13" name="AutoShape 6"/>
          <p:cNvSpPr>
            <a:spLocks noChangeArrowheads="1"/>
          </p:cNvSpPr>
          <p:nvPr/>
        </p:nvSpPr>
        <p:spPr bwMode="auto">
          <a:xfrm>
            <a:off x="-32" y="3571876"/>
            <a:ext cx="1285884" cy="715089"/>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marL="285750" indent="-285750" eaLnBrk="0" hangingPunct="0">
              <a:spcBef>
                <a:spcPct val="20000"/>
              </a:spcBef>
              <a:buClr>
                <a:srgbClr val="233DA9"/>
              </a:buClr>
              <a:buSzPct val="80000"/>
              <a:defRPr/>
            </a:pPr>
            <a:r>
              <a:rPr lang="zh-CN" altLang="en-US" b="1" kern="0" dirty="0" smtClean="0">
                <a:solidFill>
                  <a:schemeClr val="bg1"/>
                </a:solidFill>
                <a:latin typeface="Arial"/>
                <a:ea typeface="黑体"/>
              </a:rPr>
              <a:t>列左间距 </a:t>
            </a:r>
            <a:r>
              <a:rPr lang="en-US" altLang="zh-CN" b="1" kern="0" dirty="0" smtClean="0">
                <a:solidFill>
                  <a:schemeClr val="bg1"/>
                </a:solidFill>
                <a:latin typeface="Arial"/>
                <a:ea typeface="黑体"/>
              </a:rPr>
              <a:t>15px</a:t>
            </a:r>
            <a:endParaRPr lang="zh-CN" altLang="en-US" b="1" kern="0" dirty="0">
              <a:solidFill>
                <a:schemeClr val="bg1"/>
              </a:solidFill>
              <a:latin typeface="Arial"/>
              <a:ea typeface="黑体"/>
            </a:endParaRPr>
          </a:p>
        </p:txBody>
      </p:sp>
      <p:sp>
        <p:nvSpPr>
          <p:cNvPr id="14" name="AutoShape 6"/>
          <p:cNvSpPr>
            <a:spLocks noChangeArrowheads="1"/>
          </p:cNvSpPr>
          <p:nvPr/>
        </p:nvSpPr>
        <p:spPr bwMode="auto">
          <a:xfrm>
            <a:off x="2000232" y="3643314"/>
            <a:ext cx="1428760" cy="715089"/>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列向左外拉 </a:t>
            </a:r>
            <a:r>
              <a:rPr lang="en-US" altLang="zh-CN" b="1" kern="0" dirty="0" smtClean="0">
                <a:solidFill>
                  <a:schemeClr val="bg1"/>
                </a:solidFill>
                <a:latin typeface="Arial"/>
                <a:ea typeface="黑体"/>
              </a:rPr>
              <a:t>15px</a:t>
            </a:r>
            <a:r>
              <a:rPr lang="zh-CN" altLang="en-US" b="1" kern="0" dirty="0" smtClean="0">
                <a:solidFill>
                  <a:schemeClr val="bg1"/>
                </a:solidFill>
                <a:latin typeface="Arial"/>
                <a:ea typeface="黑体"/>
              </a:rPr>
              <a:t>间距</a:t>
            </a:r>
            <a:endParaRPr lang="zh-CN" altLang="en-US" b="1" kern="0" dirty="0">
              <a:solidFill>
                <a:schemeClr val="bg1"/>
              </a:solidFill>
              <a:latin typeface="Arial"/>
              <a:ea typeface="黑体"/>
            </a:endParaRPr>
          </a:p>
        </p:txBody>
      </p:sp>
      <p:sp>
        <p:nvSpPr>
          <p:cNvPr id="15" name="AutoShape 6"/>
          <p:cNvSpPr>
            <a:spLocks noChangeArrowheads="1"/>
          </p:cNvSpPr>
          <p:nvPr/>
        </p:nvSpPr>
        <p:spPr bwMode="auto">
          <a:xfrm>
            <a:off x="5786446" y="3071810"/>
            <a:ext cx="1428760" cy="715089"/>
          </a:xfrm>
          <a:prstGeom prst="wedgeRoundRectCallout">
            <a:avLst>
              <a:gd name="adj1" fmla="val -22150"/>
              <a:gd name="adj2" fmla="val -52476"/>
              <a:gd name="adj3" fmla="val 16667"/>
            </a:avLst>
          </a:prstGeom>
          <a:solidFill>
            <a:srgbClr val="0070C0"/>
          </a:solidFill>
          <a:ln w="9525" cap="flat" cmpd="sng" algn="ctr">
            <a:solidFill>
              <a:schemeClr val="accent3">
                <a:lumMod val="95000"/>
              </a:schemeClr>
            </a:solidFill>
            <a:prstDash val="solid"/>
            <a:round/>
            <a:headEnd type="none" w="med" len="med"/>
            <a:tailEnd type="none" w="med" len="med"/>
          </a:ln>
          <a:effectLst>
            <a:outerShdw blurRad="50800" dist="38100" dir="5400000" algn="t" rotWithShape="0">
              <a:prstClr val="black">
                <a:alpha val="40000"/>
              </a:prstClr>
            </a:outerShdw>
          </a:effectLst>
        </p:spPr>
        <p:txBody>
          <a:bodyPr wrap="square" anchor="b">
            <a:spAutoFit/>
          </a:bodyPr>
          <a:lstStyle/>
          <a:p>
            <a:pPr eaLnBrk="0" hangingPunct="0">
              <a:spcBef>
                <a:spcPct val="20000"/>
              </a:spcBef>
              <a:buClr>
                <a:srgbClr val="233DA9"/>
              </a:buClr>
              <a:buSzPct val="80000"/>
              <a:defRPr/>
            </a:pPr>
            <a:r>
              <a:rPr lang="zh-CN" altLang="en-US" b="1" kern="0" dirty="0" smtClean="0">
                <a:solidFill>
                  <a:schemeClr val="bg1"/>
                </a:solidFill>
                <a:latin typeface="Arial"/>
                <a:ea typeface="黑体"/>
              </a:rPr>
              <a:t>列向右外拉 </a:t>
            </a:r>
            <a:r>
              <a:rPr lang="en-US" altLang="zh-CN" b="1" kern="0" dirty="0" smtClean="0">
                <a:solidFill>
                  <a:schemeClr val="bg1"/>
                </a:solidFill>
                <a:latin typeface="Arial"/>
                <a:ea typeface="黑体"/>
              </a:rPr>
              <a:t>15px</a:t>
            </a:r>
            <a:r>
              <a:rPr lang="zh-CN" altLang="en-US" b="1" kern="0" dirty="0" smtClean="0">
                <a:solidFill>
                  <a:schemeClr val="bg1"/>
                </a:solidFill>
                <a:latin typeface="Arial"/>
                <a:ea typeface="黑体"/>
              </a:rPr>
              <a:t>间距</a:t>
            </a:r>
            <a:endParaRPr lang="zh-CN" altLang="en-US" b="1" kern="0" dirty="0">
              <a:solidFill>
                <a:schemeClr val="bg1"/>
              </a:solidFill>
              <a:latin typeface="Arial"/>
              <a:ea typeface="黑体"/>
            </a:endParaRPr>
          </a:p>
        </p:txBody>
      </p:sp>
      <p:sp>
        <p:nvSpPr>
          <p:cNvPr id="16" name="AutoShape 12"/>
          <p:cNvSpPr>
            <a:spLocks noChangeArrowheads="1"/>
          </p:cNvSpPr>
          <p:nvPr/>
        </p:nvSpPr>
        <p:spPr bwMode="auto">
          <a:xfrm>
            <a:off x="7786710" y="1214422"/>
            <a:ext cx="1285851" cy="785819"/>
          </a:xfrm>
          <a:prstGeom prst="roundRect">
            <a:avLst>
              <a:gd name="adj" fmla="val 0"/>
            </a:avLst>
          </a:prstGeom>
          <a:solidFill>
            <a:schemeClr val="accent1">
              <a:lumMod val="20000"/>
              <a:lumOff val="80000"/>
            </a:schemeClr>
          </a:solidFill>
          <a:ln w="19050">
            <a:solidFill>
              <a:schemeClr val="accent1"/>
            </a:solidFill>
          </a:ln>
        </p:spPr>
        <p:txBody>
          <a:bodyPr anchor="ctr"/>
          <a:lstStyle/>
          <a:p>
            <a:pPr>
              <a:defRPr/>
            </a:pPr>
            <a:r>
              <a:rPr lang="zh-CN" altLang="en-US" b="1" dirty="0" smtClean="0">
                <a:latin typeface="微软雅黑" pitchFamily="34" charset="-122"/>
                <a:ea typeface="微软雅黑" pitchFamily="34" charset="-122"/>
              </a:rPr>
              <a:t>浏览器</a:t>
            </a:r>
            <a:endParaRPr lang="en-US" altLang="zh-CN" b="1" dirty="0" smtClean="0">
              <a:latin typeface="微软雅黑" pitchFamily="34" charset="-122"/>
              <a:ea typeface="微软雅黑" pitchFamily="34" charset="-122"/>
            </a:endParaRPr>
          </a:p>
          <a:p>
            <a:pPr>
              <a:defRPr/>
            </a:pPr>
            <a:r>
              <a:rPr lang="zh-CN" altLang="en-US" b="1" dirty="0" smtClean="0">
                <a:latin typeface="微软雅黑" pitchFamily="34" charset="-122"/>
                <a:ea typeface="微软雅黑" pitchFamily="34" charset="-122"/>
              </a:rPr>
              <a:t>可视区域</a:t>
            </a:r>
            <a:endParaRPr lang="en-US" altLang="zh-CN" b="1" dirty="0">
              <a:latin typeface="微软雅黑" pitchFamily="34" charset="-122"/>
              <a:ea typeface="微软雅黑" pitchFamily="34" charset="-122"/>
            </a:endParaRPr>
          </a:p>
        </p:txBody>
      </p:sp>
    </p:spTree>
    <p:extLst>
      <p:ext uri="{BB962C8B-B14F-4D97-AF65-F5344CB8AC3E}">
        <p14:creationId xmlns="" xmlns:p14="http://schemas.microsoft.com/office/powerpoint/2010/main" val="2874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500"/>
                                        <p:tgtEl>
                                          <p:spTgt spid="1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5963" y="286077"/>
            <a:ext cx="3168650" cy="523220"/>
          </a:xfrm>
        </p:spPr>
        <p:txBody>
          <a:bodyPr/>
          <a:lstStyle/>
          <a:p>
            <a:pPr>
              <a:defRPr/>
            </a:pPr>
            <a:r>
              <a:rPr lang="zh-CN" altLang="zh-CN" dirty="0"/>
              <a:t>栅格系统的使用</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列</a:t>
            </a:r>
            <a:r>
              <a:rPr lang="zh-CN" altLang="zh-CN" dirty="0" smtClean="0"/>
              <a:t>组合</a:t>
            </a:r>
            <a:endParaRPr lang="en-US" altLang="zh-CN" dirty="0" smtClean="0"/>
          </a:p>
          <a:p>
            <a:pPr>
              <a:defRPr/>
            </a:pPr>
            <a:r>
              <a:rPr lang="zh-CN" altLang="zh-CN" dirty="0"/>
              <a:t>列偏移</a:t>
            </a:r>
          </a:p>
          <a:p>
            <a:pPr>
              <a:defRPr/>
            </a:pPr>
            <a:r>
              <a:rPr lang="zh-CN" altLang="zh-CN" dirty="0"/>
              <a:t>列</a:t>
            </a:r>
            <a:r>
              <a:rPr lang="zh-CN" altLang="zh-CN" dirty="0" smtClean="0"/>
              <a:t>嵌套</a:t>
            </a:r>
            <a:endParaRPr lang="en-US" altLang="zh-CN" dirty="0" smtClean="0"/>
          </a:p>
          <a:p>
            <a:pPr>
              <a:defRPr/>
            </a:pPr>
            <a:r>
              <a:rPr lang="zh-CN" altLang="zh-CN" dirty="0"/>
              <a:t>列排序</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16</a:t>
            </a:fld>
            <a:r>
              <a:rPr lang="en-US" altLang="zh-CN" smtClean="0"/>
              <a:t>/45</a:t>
            </a:r>
            <a:endParaRPr lang="zh-CN" altLang="en-US" dirty="0"/>
          </a:p>
        </p:txBody>
      </p:sp>
    </p:spTree>
    <p:extLst>
      <p:ext uri="{BB962C8B-B14F-4D97-AF65-F5344CB8AC3E}">
        <p14:creationId xmlns="" xmlns:p14="http://schemas.microsoft.com/office/powerpoint/2010/main" val="2874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4327" y="286077"/>
            <a:ext cx="1440285" cy="523220"/>
          </a:xfrm>
        </p:spPr>
        <p:txBody>
          <a:bodyPr/>
          <a:lstStyle/>
          <a:p>
            <a:pPr>
              <a:defRPr/>
            </a:pPr>
            <a:r>
              <a:rPr lang="zh-CN" altLang="zh-CN" dirty="0"/>
              <a:t>列组合</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列</a:t>
            </a:r>
            <a:endParaRPr lang="zh-CN" altLang="en-US" dirty="0"/>
          </a:p>
        </p:txBody>
      </p:sp>
      <p:sp>
        <p:nvSpPr>
          <p:cNvPr id="7" name="AutoShape 7"/>
          <p:cNvSpPr>
            <a:spLocks noChangeArrowheads="1"/>
          </p:cNvSpPr>
          <p:nvPr/>
        </p:nvSpPr>
        <p:spPr bwMode="auto">
          <a:xfrm>
            <a:off x="899592" y="1268760"/>
            <a:ext cx="7200800" cy="309634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 class="</a:t>
            </a:r>
            <a:r>
              <a:rPr lang="en-US" altLang="zh-CN" b="1" dirty="0">
                <a:solidFill>
                  <a:srgbClr val="FF0000"/>
                </a:solidFill>
                <a:latin typeface="+mn-lt"/>
              </a:rPr>
              <a:t>container</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 class="</a:t>
            </a:r>
            <a:r>
              <a:rPr lang="en-US" altLang="zh-CN" b="1" dirty="0">
                <a:solidFill>
                  <a:srgbClr val="FF0000"/>
                </a:solidFill>
                <a:latin typeface="+mn-lt"/>
              </a:rPr>
              <a:t>row</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 class="</a:t>
            </a:r>
            <a:r>
              <a:rPr lang="en-US" altLang="zh-CN" b="1" dirty="0">
                <a:solidFill>
                  <a:srgbClr val="FF0000"/>
                </a:solidFill>
                <a:latin typeface="+mn-lt"/>
              </a:rPr>
              <a:t>col-md-8</a:t>
            </a:r>
            <a:r>
              <a:rPr lang="en-US" altLang="zh-CN" b="1" dirty="0">
                <a:solidFill>
                  <a:schemeClr val="accent5">
                    <a:lumMod val="10000"/>
                  </a:schemeClr>
                </a:solidFill>
                <a:latin typeface="+mn-lt"/>
              </a:rPr>
              <a:t>"&gt;.col-md-8&lt;/div&gt;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 class="</a:t>
            </a:r>
            <a:r>
              <a:rPr lang="en-US" altLang="zh-CN" b="1" dirty="0">
                <a:solidFill>
                  <a:srgbClr val="FF0000"/>
                </a:solidFill>
                <a:latin typeface="+mn-lt"/>
              </a:rPr>
              <a:t>col-md-4</a:t>
            </a:r>
            <a:r>
              <a:rPr lang="en-US" altLang="zh-CN" b="1" dirty="0">
                <a:solidFill>
                  <a:schemeClr val="accent5">
                    <a:lumMod val="10000"/>
                  </a:schemeClr>
                </a:solidFill>
                <a:latin typeface="+mn-lt"/>
              </a:rPr>
              <a:t>"&gt;.col-md-4&lt;/div&gt;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9" name="组合 14"/>
          <p:cNvGrpSpPr>
            <a:grpSpLocks/>
          </p:cNvGrpSpPr>
          <p:nvPr/>
        </p:nvGrpSpPr>
        <p:grpSpPr bwMode="auto">
          <a:xfrm>
            <a:off x="1763688" y="6021288"/>
            <a:ext cx="5190887" cy="428625"/>
            <a:chOff x="3143240" y="5143512"/>
            <a:chExt cx="4572032" cy="428628"/>
          </a:xfrm>
        </p:grpSpPr>
        <p:sp>
          <p:nvSpPr>
            <p:cNvPr id="10" name="圆角矩形 9"/>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1" name="圆角矩形 10"/>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2"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4031165" y="5187962"/>
              <a:ext cx="323069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2</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Bootstrap</a:t>
              </a:r>
              <a:r>
                <a:rPr lang="zh-CN" altLang="en-US" sz="1600" b="1" spc="300" dirty="0" smtClean="0">
                  <a:solidFill>
                    <a:srgbClr val="FBFFFE"/>
                  </a:solidFill>
                  <a:latin typeface="微软雅黑" pitchFamily="34" charset="-122"/>
                  <a:ea typeface="微软雅黑" pitchFamily="34" charset="-122"/>
                </a:rPr>
                <a:t>列组合</a:t>
              </a:r>
              <a:endParaRPr lang="zh-CN" altLang="en-US" sz="1600" b="1" spc="300" dirty="0">
                <a:solidFill>
                  <a:srgbClr val="FBFFFE"/>
                </a:solidFill>
                <a:latin typeface="微软雅黑" pitchFamily="34" charset="-122"/>
                <a:ea typeface="微软雅黑" pitchFamily="34" charset="-122"/>
              </a:endParaRPr>
            </a:p>
          </p:txBody>
        </p:sp>
      </p:grpSp>
      <p:pic>
        <p:nvPicPr>
          <p:cNvPr id="16" name="图片 15" descr="栅格"/>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089780" y="3212976"/>
            <a:ext cx="6891604" cy="263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4" name="组合 70"/>
          <p:cNvGrpSpPr>
            <a:grpSpLocks/>
          </p:cNvGrpSpPr>
          <p:nvPr/>
        </p:nvGrpSpPr>
        <p:grpSpPr bwMode="auto">
          <a:xfrm>
            <a:off x="43483" y="764704"/>
            <a:ext cx="1000125" cy="414337"/>
            <a:chOff x="1000100" y="2528843"/>
            <a:chExt cx="1000132" cy="414475"/>
          </a:xfrm>
        </p:grpSpPr>
        <p:pic>
          <p:nvPicPr>
            <p:cNvPr id="15"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extBox 16"/>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8" name="灯片编号占位符 17"/>
          <p:cNvSpPr>
            <a:spLocks noGrp="1"/>
          </p:cNvSpPr>
          <p:nvPr>
            <p:ph type="sldNum" sz="quarter" idx="10"/>
          </p:nvPr>
        </p:nvSpPr>
        <p:spPr/>
        <p:txBody>
          <a:bodyPr/>
          <a:lstStyle/>
          <a:p>
            <a:pPr>
              <a:defRPr/>
            </a:pPr>
            <a:fld id="{D4C544AB-AF4C-4A74-B638-213FBE600845}" type="slidenum">
              <a:rPr lang="zh-CN" altLang="en-US" smtClean="0"/>
              <a:pPr>
                <a:defRPr/>
              </a:pPr>
              <a:t>17</a:t>
            </a:fld>
            <a:r>
              <a:rPr lang="en-US" altLang="zh-CN" smtClean="0"/>
              <a:t>/45</a:t>
            </a:r>
            <a:endParaRPr lang="zh-CN" altLang="en-US" dirty="0"/>
          </a:p>
        </p:txBody>
      </p:sp>
    </p:spTree>
    <p:extLst>
      <p:ext uri="{BB962C8B-B14F-4D97-AF65-F5344CB8AC3E}">
        <p14:creationId xmlns="" xmlns:p14="http://schemas.microsoft.com/office/powerpoint/2010/main" val="8196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80311" y="286077"/>
            <a:ext cx="1584301" cy="523220"/>
          </a:xfrm>
        </p:spPr>
        <p:txBody>
          <a:bodyPr/>
          <a:lstStyle/>
          <a:p>
            <a:pPr>
              <a:defRPr/>
            </a:pPr>
            <a:r>
              <a:rPr lang="zh-CN" altLang="zh-CN" dirty="0"/>
              <a:t>列偏移</a:t>
            </a:r>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列</a:t>
            </a:r>
            <a:endParaRPr lang="zh-CN" altLang="en-US" dirty="0"/>
          </a:p>
        </p:txBody>
      </p:sp>
      <p:sp>
        <p:nvSpPr>
          <p:cNvPr id="5" name="AutoShape 7"/>
          <p:cNvSpPr>
            <a:spLocks noChangeArrowheads="1"/>
          </p:cNvSpPr>
          <p:nvPr/>
        </p:nvSpPr>
        <p:spPr bwMode="auto">
          <a:xfrm>
            <a:off x="899592" y="1268760"/>
            <a:ext cx="7200800" cy="309634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 class="row"&gt;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 class="col-md-4"&gt;.col-md-4&lt;/div&gt;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	&lt;</a:t>
            </a:r>
            <a:r>
              <a:rPr lang="en-US" altLang="zh-CN" b="1" dirty="0">
                <a:solidFill>
                  <a:schemeClr val="accent5">
                    <a:lumMod val="10000"/>
                  </a:schemeClr>
                </a:solidFill>
                <a:latin typeface="+mn-lt"/>
              </a:rPr>
              <a:t>div class="col-md-4 </a:t>
            </a:r>
            <a:r>
              <a:rPr lang="en-US" altLang="zh-CN" b="1" dirty="0">
                <a:solidFill>
                  <a:srgbClr val="FF0000"/>
                </a:solidFill>
                <a:latin typeface="+mn-lt"/>
              </a:rPr>
              <a:t>col-md-offset-4</a:t>
            </a:r>
            <a:r>
              <a:rPr lang="en-US" altLang="zh-CN" b="1" dirty="0">
                <a:solidFill>
                  <a:schemeClr val="accent5">
                    <a:lumMod val="10000"/>
                  </a:schemeClr>
                </a:solidFill>
                <a:latin typeface="+mn-lt"/>
              </a:rPr>
              <a:t>"&gt;.col-md-4 .col-md-offset-4&lt;/div&gt;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6" name="组合 14"/>
          <p:cNvGrpSpPr>
            <a:grpSpLocks/>
          </p:cNvGrpSpPr>
          <p:nvPr/>
        </p:nvGrpSpPr>
        <p:grpSpPr bwMode="auto">
          <a:xfrm>
            <a:off x="1763688" y="6021288"/>
            <a:ext cx="5190887" cy="428625"/>
            <a:chOff x="3143240" y="5143512"/>
            <a:chExt cx="4572032" cy="428628"/>
          </a:xfrm>
        </p:grpSpPr>
        <p:sp>
          <p:nvSpPr>
            <p:cNvPr id="7" name="圆角矩形 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8" name="圆角矩形 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9"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bwMode="auto">
            <a:xfrm>
              <a:off x="4031165" y="5187962"/>
              <a:ext cx="323069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3</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Bootstrap</a:t>
              </a:r>
              <a:r>
                <a:rPr lang="zh-CN" altLang="en-US" sz="1600" b="1" spc="300" dirty="0" smtClean="0">
                  <a:solidFill>
                    <a:srgbClr val="FBFFFE"/>
                  </a:solidFill>
                  <a:latin typeface="微软雅黑" pitchFamily="34" charset="-122"/>
                  <a:ea typeface="微软雅黑" pitchFamily="34" charset="-122"/>
                </a:rPr>
                <a:t>列偏移</a:t>
              </a:r>
              <a:endParaRPr lang="zh-CN" altLang="en-US" sz="1600" b="1" spc="300" dirty="0">
                <a:solidFill>
                  <a:srgbClr val="FBFFFE"/>
                </a:solidFill>
                <a:latin typeface="微软雅黑" pitchFamily="34" charset="-122"/>
                <a:ea typeface="微软雅黑" pitchFamily="34" charset="-122"/>
              </a:endParaRPr>
            </a:p>
          </p:txBody>
        </p:sp>
      </p:grpSp>
      <p:grpSp>
        <p:nvGrpSpPr>
          <p:cNvPr id="12" name="组合 70"/>
          <p:cNvGrpSpPr>
            <a:grpSpLocks/>
          </p:cNvGrpSpPr>
          <p:nvPr/>
        </p:nvGrpSpPr>
        <p:grpSpPr bwMode="auto">
          <a:xfrm>
            <a:off x="152052" y="764704"/>
            <a:ext cx="1000125" cy="414337"/>
            <a:chOff x="1000100" y="2528843"/>
            <a:chExt cx="1000132" cy="414475"/>
          </a:xfrm>
        </p:grpSpPr>
        <p:pic>
          <p:nvPicPr>
            <p:cNvPr id="13" name="Picture 8" descr="E:\设计支持\模板设计\s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5" name="灯片编号占位符 14"/>
          <p:cNvSpPr>
            <a:spLocks noGrp="1"/>
          </p:cNvSpPr>
          <p:nvPr>
            <p:ph type="sldNum" sz="quarter" idx="10"/>
          </p:nvPr>
        </p:nvSpPr>
        <p:spPr/>
        <p:txBody>
          <a:bodyPr/>
          <a:lstStyle/>
          <a:p>
            <a:pPr>
              <a:defRPr/>
            </a:pPr>
            <a:fld id="{D4C544AB-AF4C-4A74-B638-213FBE600845}" type="slidenum">
              <a:rPr lang="zh-CN" altLang="en-US" smtClean="0"/>
              <a:pPr>
                <a:defRPr/>
              </a:pPr>
              <a:t>18</a:t>
            </a:fld>
            <a:r>
              <a:rPr lang="en-US" altLang="zh-CN" smtClean="0"/>
              <a:t>/45</a:t>
            </a:r>
            <a:endParaRPr lang="zh-CN" altLang="en-US" dirty="0"/>
          </a:p>
        </p:txBody>
      </p:sp>
    </p:spTree>
    <p:extLst>
      <p:ext uri="{BB962C8B-B14F-4D97-AF65-F5344CB8AC3E}">
        <p14:creationId xmlns="" xmlns:p14="http://schemas.microsoft.com/office/powerpoint/2010/main" val="8196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524327" y="286077"/>
            <a:ext cx="1440285" cy="523220"/>
          </a:xfrm>
        </p:spPr>
        <p:txBody>
          <a:bodyPr/>
          <a:lstStyle/>
          <a:p>
            <a:pPr>
              <a:defRPr/>
            </a:pPr>
            <a:r>
              <a:rPr lang="zh-CN" altLang="zh-CN" dirty="0"/>
              <a:t>列嵌套</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使用列组合的方式如何布局？</a:t>
            </a:r>
            <a:endParaRPr lang="zh-CN" altLang="en-US" dirty="0"/>
          </a:p>
        </p:txBody>
      </p:sp>
      <p:sp>
        <p:nvSpPr>
          <p:cNvPr id="5" name="AutoShape 7"/>
          <p:cNvSpPr>
            <a:spLocks noChangeArrowheads="1"/>
          </p:cNvSpPr>
          <p:nvPr/>
        </p:nvSpPr>
        <p:spPr bwMode="auto">
          <a:xfrm>
            <a:off x="861380" y="1268760"/>
            <a:ext cx="7488832" cy="439248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 class="</a:t>
            </a:r>
            <a:r>
              <a:rPr lang="en-US" altLang="zh-CN" b="1" dirty="0">
                <a:solidFill>
                  <a:srgbClr val="FF0000"/>
                </a:solidFill>
                <a:latin typeface="+mn-lt"/>
              </a:rPr>
              <a:t>row</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col-md-9</a:t>
            </a:r>
            <a:r>
              <a:rPr lang="en-US" altLang="zh-CN" b="1" dirty="0">
                <a:solidFill>
                  <a:schemeClr val="accent5">
                    <a:lumMod val="10000"/>
                  </a:schemeClr>
                </a:solidFill>
                <a:latin typeface="+mn-lt"/>
              </a:rPr>
              <a:t>"&gt;Level 1: .col-md-9</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row</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div class="</a:t>
            </a:r>
            <a:r>
              <a:rPr lang="en-US" altLang="zh-CN" b="1" dirty="0">
                <a:solidFill>
                  <a:srgbClr val="FF0000"/>
                </a:solidFill>
                <a:latin typeface="+mn-lt"/>
              </a:rPr>
              <a:t>col-md-6</a:t>
            </a:r>
            <a:r>
              <a:rPr lang="en-US" altLang="zh-CN" b="1" dirty="0">
                <a:solidFill>
                  <a:schemeClr val="accent5">
                    <a:lumMod val="10000"/>
                  </a:schemeClr>
                </a:solidFill>
                <a:latin typeface="+mn-lt"/>
              </a:rPr>
              <a:t>"&gt; Level 2: .col-md-6&lt;/div&gt;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div class="</a:t>
            </a:r>
            <a:r>
              <a:rPr lang="en-US" altLang="zh-CN" b="1" dirty="0">
                <a:solidFill>
                  <a:srgbClr val="FF0000"/>
                </a:solidFill>
                <a:latin typeface="+mn-lt"/>
              </a:rPr>
              <a:t>col-md-6</a:t>
            </a:r>
            <a:r>
              <a:rPr lang="en-US" altLang="zh-CN" b="1" dirty="0">
                <a:solidFill>
                  <a:schemeClr val="accent5">
                    <a:lumMod val="10000"/>
                  </a:schemeClr>
                </a:solidFill>
                <a:latin typeface="+mn-lt"/>
              </a:rPr>
              <a:t>"&gt;Level 2: .col-md-6&lt;/div&gt;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col-md-3</a:t>
            </a:r>
            <a:r>
              <a:rPr lang="en-US" altLang="zh-CN" b="1" dirty="0">
                <a:solidFill>
                  <a:schemeClr val="accent5">
                    <a:lumMod val="10000"/>
                  </a:schemeClr>
                </a:solidFill>
                <a:latin typeface="+mn-lt"/>
              </a:rPr>
              <a:t>"&gt;&lt;/div&gt;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&lt;/div&gt;</a:t>
            </a:r>
          </a:p>
        </p:txBody>
      </p:sp>
      <p:grpSp>
        <p:nvGrpSpPr>
          <p:cNvPr id="6" name="组合 14"/>
          <p:cNvGrpSpPr>
            <a:grpSpLocks/>
          </p:cNvGrpSpPr>
          <p:nvPr/>
        </p:nvGrpSpPr>
        <p:grpSpPr bwMode="auto">
          <a:xfrm>
            <a:off x="1763688" y="6093296"/>
            <a:ext cx="5190887" cy="428625"/>
            <a:chOff x="3143240" y="5143512"/>
            <a:chExt cx="4572032" cy="428628"/>
          </a:xfrm>
        </p:grpSpPr>
        <p:sp>
          <p:nvSpPr>
            <p:cNvPr id="7" name="圆角矩形 6"/>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8" name="圆角矩形 7"/>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9"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bwMode="auto">
            <a:xfrm>
              <a:off x="4031165" y="5187962"/>
              <a:ext cx="323069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4</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Bootstrap</a:t>
              </a:r>
              <a:r>
                <a:rPr lang="zh-CN" altLang="en-US" sz="1600" b="1" spc="300" dirty="0" smtClean="0">
                  <a:solidFill>
                    <a:srgbClr val="FBFFFE"/>
                  </a:solidFill>
                  <a:latin typeface="微软雅黑" pitchFamily="34" charset="-122"/>
                  <a:ea typeface="微软雅黑" pitchFamily="34" charset="-122"/>
                </a:rPr>
                <a:t>列嵌套</a:t>
              </a:r>
              <a:endParaRPr lang="zh-CN" altLang="en-US" sz="1600" b="1" spc="300" dirty="0">
                <a:solidFill>
                  <a:srgbClr val="FBFFFE"/>
                </a:solidFill>
                <a:latin typeface="微软雅黑" pitchFamily="34" charset="-122"/>
                <a:ea typeface="微软雅黑" pitchFamily="34" charset="-122"/>
              </a:endParaRPr>
            </a:p>
          </p:txBody>
        </p:sp>
      </p:grpSp>
      <p:pic>
        <p:nvPicPr>
          <p:cNvPr id="2050" name="Picture 2" descr="C:\Users\yaling.he\Desktop\2016-10-27_151714.bm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79512" y="1937519"/>
            <a:ext cx="8795167" cy="3723729"/>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4" name="组合 70"/>
          <p:cNvGrpSpPr>
            <a:grpSpLocks/>
          </p:cNvGrpSpPr>
          <p:nvPr/>
        </p:nvGrpSpPr>
        <p:grpSpPr bwMode="auto">
          <a:xfrm>
            <a:off x="156766" y="752005"/>
            <a:ext cx="1000125" cy="414337"/>
            <a:chOff x="1000100" y="2528843"/>
            <a:chExt cx="1000132" cy="414475"/>
          </a:xfrm>
        </p:grpSpPr>
        <p:pic>
          <p:nvPicPr>
            <p:cNvPr id="15"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7" name="灯片编号占位符 16"/>
          <p:cNvSpPr>
            <a:spLocks noGrp="1"/>
          </p:cNvSpPr>
          <p:nvPr>
            <p:ph type="sldNum" sz="quarter" idx="10"/>
          </p:nvPr>
        </p:nvSpPr>
        <p:spPr/>
        <p:txBody>
          <a:bodyPr/>
          <a:lstStyle/>
          <a:p>
            <a:pPr>
              <a:defRPr/>
            </a:pPr>
            <a:fld id="{D4C544AB-AF4C-4A74-B638-213FBE600845}" type="slidenum">
              <a:rPr lang="zh-CN" altLang="en-US" smtClean="0"/>
              <a:pPr>
                <a:defRPr/>
              </a:pPr>
              <a:t>19</a:t>
            </a:fld>
            <a:r>
              <a:rPr lang="en-US" altLang="zh-CN" smtClean="0"/>
              <a:t>/45</a:t>
            </a:r>
            <a:endParaRPr lang="zh-CN" altLang="en-US" dirty="0"/>
          </a:p>
        </p:txBody>
      </p:sp>
      <p:grpSp>
        <p:nvGrpSpPr>
          <p:cNvPr id="18" name="组合 58"/>
          <p:cNvGrpSpPr>
            <a:grpSpLocks/>
          </p:cNvGrpSpPr>
          <p:nvPr/>
        </p:nvGrpSpPr>
        <p:grpSpPr bwMode="auto">
          <a:xfrm>
            <a:off x="156766" y="764704"/>
            <a:ext cx="958850" cy="430213"/>
            <a:chOff x="3643306" y="2500357"/>
            <a:chExt cx="958752" cy="430730"/>
          </a:xfrm>
        </p:grpSpPr>
        <p:pic>
          <p:nvPicPr>
            <p:cNvPr id="19" name="Picture 6" descr="E:\设计支持\模板设计\TW.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643306" y="2500357"/>
              <a:ext cx="463239" cy="430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p:nvPr/>
          </p:nvSpPr>
          <p:spPr>
            <a:xfrm>
              <a:off x="3900455" y="2501947"/>
              <a:ext cx="701603" cy="400531"/>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黑体" pitchFamily="49" charset="-122"/>
                  <a:ea typeface="黑体" pitchFamily="49" charset="-122"/>
                </a:rPr>
                <a:t>提问</a:t>
              </a:r>
            </a:p>
          </p:txBody>
        </p:sp>
      </p:grpSp>
    </p:spTree>
    <p:extLst>
      <p:ext uri="{BB962C8B-B14F-4D97-AF65-F5344CB8AC3E}">
        <p14:creationId xmlns="" xmlns:p14="http://schemas.microsoft.com/office/powerpoint/2010/main" val="8196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childTnLst>
                          </p:cTn>
                        </p:par>
                        <p:par>
                          <p:cTn id="7" fill="hold">
                            <p:stCondLst>
                              <p:cond delay="0"/>
                            </p:stCondLst>
                            <p:childTnLst>
                              <p:par>
                                <p:cTn id="8" presetID="22" presetClass="exit" presetSubtype="8" fill="hold" nodeType="afterEffect">
                                  <p:stCondLst>
                                    <p:cond delay="0"/>
                                  </p:stCondLst>
                                  <p:childTnLst>
                                    <p:animEffect transition="out" filter="wipe(left)">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164388" y="285750"/>
            <a:ext cx="1800225" cy="523875"/>
          </a:xfrm>
        </p:spPr>
        <p:txBody>
          <a:bodyPr/>
          <a:lstStyle/>
          <a:p>
            <a:pPr eaLnBrk="1" hangingPunct="1"/>
            <a:r>
              <a:rPr smtClean="0">
                <a:solidFill>
                  <a:srgbClr val="121F55"/>
                </a:solidFill>
              </a:rPr>
              <a:t>预习检查</a:t>
            </a:r>
          </a:p>
        </p:txBody>
      </p:sp>
      <p:sp>
        <p:nvSpPr>
          <p:cNvPr id="15363" name="Rectangle 3"/>
          <p:cNvSpPr>
            <a:spLocks noGrp="1" noChangeArrowheads="1"/>
          </p:cNvSpPr>
          <p:nvPr>
            <p:ph idx="1"/>
          </p:nvPr>
        </p:nvSpPr>
        <p:spPr>
          <a:xfrm>
            <a:off x="784225" y="1214438"/>
            <a:ext cx="7645400" cy="5143500"/>
          </a:xfrm>
        </p:spPr>
        <p:txBody>
          <a:bodyPr/>
          <a:lstStyle/>
          <a:p>
            <a:pPr eaLnBrk="1" hangingPunct="1">
              <a:defRPr/>
            </a:pPr>
            <a:r>
              <a:rPr lang="zh-CN" altLang="en-US" dirty="0"/>
              <a:t>使用</a:t>
            </a:r>
            <a:r>
              <a:rPr lang="en-US" altLang="zh-CN" dirty="0"/>
              <a:t>Bootstrap</a:t>
            </a:r>
            <a:r>
              <a:rPr lang="zh-CN" altLang="en-US" dirty="0"/>
              <a:t>原因？</a:t>
            </a:r>
          </a:p>
          <a:p>
            <a:pPr eaLnBrk="1" hangingPunct="1">
              <a:defRPr/>
            </a:pPr>
            <a:r>
              <a:rPr lang="zh-CN" altLang="en-US" dirty="0"/>
              <a:t>简单描述</a:t>
            </a:r>
            <a:r>
              <a:rPr lang="en-US" altLang="zh-CN" dirty="0"/>
              <a:t>Bootstrap</a:t>
            </a:r>
            <a:r>
              <a:rPr lang="zh-CN" altLang="en-US" dirty="0"/>
              <a:t>整体架构？ </a:t>
            </a:r>
          </a:p>
          <a:p>
            <a:pPr eaLnBrk="1" hangingPunct="1">
              <a:defRPr/>
            </a:pPr>
            <a:r>
              <a:rPr lang="zh-CN" altLang="en-US" dirty="0"/>
              <a:t>什么是栅格系统？</a:t>
            </a:r>
          </a:p>
          <a:p>
            <a:pPr eaLnBrk="1" hangingPunct="1">
              <a:defRPr/>
            </a:pPr>
            <a:r>
              <a:rPr lang="zh-CN" altLang="en-US" dirty="0"/>
              <a:t>写出可以作为按钮使用</a:t>
            </a:r>
            <a:r>
              <a:rPr lang="zh-CN" altLang="en-US" dirty="0" smtClean="0"/>
              <a:t>的标签？</a:t>
            </a:r>
            <a:endParaRPr lang="zh-CN" altLang="en-US" dirty="0"/>
          </a:p>
          <a:p>
            <a:pPr eaLnBrk="1" hangingPunct="1">
              <a:defRPr/>
            </a:pPr>
            <a:r>
              <a:rPr lang="zh-CN" altLang="en-US" dirty="0"/>
              <a:t>写出</a:t>
            </a:r>
            <a:r>
              <a:rPr lang="en-US" altLang="zh-CN" dirty="0"/>
              <a:t>Bootstrap</a:t>
            </a:r>
            <a:r>
              <a:rPr lang="zh-CN" altLang="en-US" dirty="0"/>
              <a:t>中最基础的表单结构？</a:t>
            </a:r>
          </a:p>
          <a:p>
            <a:pPr eaLnBrk="1" hangingPunct="1">
              <a:defRPr/>
            </a:pPr>
            <a:endParaRPr lang="en-US" altLang="zh-CN" dirty="0" smtClean="0"/>
          </a:p>
          <a:p>
            <a:pPr eaLnBrk="1" hangingPunct="1">
              <a:defRPr/>
            </a:pPr>
            <a:endParaRPr lang="zh-CN" altLang="en-US" dirty="0" smtClean="0"/>
          </a:p>
        </p:txBody>
      </p:sp>
      <p:grpSp>
        <p:nvGrpSpPr>
          <p:cNvPr id="24581" name="组合 1"/>
          <p:cNvGrpSpPr>
            <a:grpSpLocks/>
          </p:cNvGrpSpPr>
          <p:nvPr/>
        </p:nvGrpSpPr>
        <p:grpSpPr bwMode="auto">
          <a:xfrm>
            <a:off x="0" y="600075"/>
            <a:ext cx="1619250" cy="736600"/>
            <a:chOff x="0" y="600123"/>
            <a:chExt cx="1619672" cy="736273"/>
          </a:xfrm>
        </p:grpSpPr>
        <p:sp>
          <p:nvSpPr>
            <p:cNvPr id="14" name="TextBox 13"/>
            <p:cNvSpPr txBox="1"/>
            <p:nvPr/>
          </p:nvSpPr>
          <p:spPr>
            <a:xfrm>
              <a:off x="403330" y="620752"/>
              <a:ext cx="1216342" cy="399872"/>
            </a:xfrm>
            <a:prstGeom prst="rect">
              <a:avLst/>
            </a:prstGeom>
            <a:noFill/>
            <a:effectLst>
              <a:outerShdw blurRad="25400" dist="12700" dir="5400000" algn="t" rotWithShape="0">
                <a:prstClr val="black">
                  <a:alpha val="40000"/>
                </a:prstClr>
              </a:outerShdw>
            </a:effectLst>
          </p:spPr>
          <p:txBody>
            <a:bodyPr wrap="none">
              <a:spAutoFit/>
            </a:bodyPr>
            <a:lstStyle/>
            <a:p>
              <a:pPr>
                <a:defRPr/>
              </a:pPr>
              <a:r>
                <a:rPr lang="zh-CN" altLang="en-US" sz="2000" b="1" dirty="0">
                  <a:latin typeface="黑体" pitchFamily="49" charset="-122"/>
                  <a:ea typeface="黑体" pitchFamily="49" charset="-122"/>
                </a:rPr>
                <a:t>集中测试</a:t>
              </a:r>
            </a:p>
          </p:txBody>
        </p:sp>
        <p:pic>
          <p:nvPicPr>
            <p:cNvPr id="24584" name="Picture 16" descr="C:\Users\meng.zhang\Desktop\ACCP7.0模版图标规范\s副本.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600123"/>
              <a:ext cx="500066" cy="5127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585" name="Picture 1" descr="C:\Users\meng.zhang\Desktop\ACCP7.0模版图标规范\users.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52955" y="833775"/>
              <a:ext cx="502621" cy="5026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9" name="灯片编号占位符 8"/>
          <p:cNvSpPr>
            <a:spLocks noGrp="1"/>
          </p:cNvSpPr>
          <p:nvPr>
            <p:ph type="sldNum" sz="quarter" idx="10"/>
          </p:nvPr>
        </p:nvSpPr>
        <p:spPr/>
        <p:txBody>
          <a:bodyPr/>
          <a:lstStyle/>
          <a:p>
            <a:pPr>
              <a:defRPr/>
            </a:pPr>
            <a:fld id="{D4C544AB-AF4C-4A74-B638-213FBE600845}" type="slidenum">
              <a:rPr lang="zh-CN" altLang="en-US" smtClean="0"/>
              <a:pPr>
                <a:defRPr/>
              </a:pPr>
              <a:t>2</a:t>
            </a:fld>
            <a:r>
              <a:rPr lang="en-US" altLang="zh-CN" smtClean="0"/>
              <a:t>/45</a:t>
            </a:r>
            <a:endParaRPr lang="zh-CN" altLang="en-US" dirty="0"/>
          </a:p>
        </p:txBody>
      </p:sp>
    </p:spTree>
    <p:extLst>
      <p:ext uri="{BB962C8B-B14F-4D97-AF65-F5344CB8AC3E}">
        <p14:creationId xmlns="" xmlns:p14="http://schemas.microsoft.com/office/powerpoint/2010/main" val="1911227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prdsoftlab\Softlab\126\2016-10-27_153234.bmp"/>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180438" y="1720874"/>
            <a:ext cx="2850716" cy="4394027"/>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 1"/>
          <p:cNvSpPr>
            <a:spLocks noGrp="1"/>
          </p:cNvSpPr>
          <p:nvPr>
            <p:ph type="title"/>
          </p:nvPr>
        </p:nvSpPr>
        <p:spPr>
          <a:xfrm>
            <a:off x="7596335" y="286077"/>
            <a:ext cx="1368277" cy="523220"/>
          </a:xfrm>
        </p:spPr>
        <p:txBody>
          <a:bodyPr/>
          <a:lstStyle/>
          <a:p>
            <a:pPr>
              <a:defRPr/>
            </a:pPr>
            <a:r>
              <a:rPr lang="zh-CN" altLang="zh-CN" dirty="0"/>
              <a:t>列排序</a:t>
            </a:r>
            <a:endParaRPr lang="zh-CN" altLang="en-US"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如何让文字和图片交替出现？</a:t>
            </a:r>
            <a:endParaRPr lang="zh-CN" altLang="en-US" dirty="0"/>
          </a:p>
        </p:txBody>
      </p:sp>
      <p:sp>
        <p:nvSpPr>
          <p:cNvPr id="8" name="AutoShape 7"/>
          <p:cNvSpPr>
            <a:spLocks noChangeArrowheads="1"/>
          </p:cNvSpPr>
          <p:nvPr/>
        </p:nvSpPr>
        <p:spPr bwMode="auto">
          <a:xfrm>
            <a:off x="599033" y="1844824"/>
            <a:ext cx="8280920" cy="280831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&lt;div class="row"&gt;</a:t>
            </a:r>
          </a:p>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  &lt;div class="col-md-9 </a:t>
            </a:r>
            <a:r>
              <a:rPr lang="it-IT" altLang="zh-CN" b="1" dirty="0">
                <a:solidFill>
                  <a:srgbClr val="FF0000"/>
                </a:solidFill>
                <a:latin typeface="+mn-lt"/>
              </a:rPr>
              <a:t>col-md-push-3</a:t>
            </a:r>
            <a:r>
              <a:rPr lang="it-IT" altLang="zh-CN" b="1" dirty="0">
                <a:solidFill>
                  <a:schemeClr val="accent5">
                    <a:lumMod val="10000"/>
                  </a:schemeClr>
                </a:solidFill>
                <a:latin typeface="+mn-lt"/>
              </a:rPr>
              <a:t>"&gt;.col-md-9 .col-md-push-3&lt;/div&gt;</a:t>
            </a:r>
          </a:p>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  &lt;div class="col-md-3 </a:t>
            </a:r>
            <a:r>
              <a:rPr lang="it-IT" altLang="zh-CN" b="1" dirty="0">
                <a:solidFill>
                  <a:srgbClr val="FF0000"/>
                </a:solidFill>
                <a:latin typeface="+mn-lt"/>
              </a:rPr>
              <a:t>col-md-pull-9</a:t>
            </a:r>
            <a:r>
              <a:rPr lang="it-IT" altLang="zh-CN" b="1" dirty="0">
                <a:solidFill>
                  <a:schemeClr val="accent5">
                    <a:lumMod val="10000"/>
                  </a:schemeClr>
                </a:solidFill>
                <a:latin typeface="+mn-lt"/>
              </a:rPr>
              <a:t>"&gt;.col-md-3 .col-md-pull-9&lt;/div&gt;</a:t>
            </a:r>
          </a:p>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&lt;/div&gt;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9" name="组合 14"/>
          <p:cNvGrpSpPr>
            <a:grpSpLocks/>
          </p:cNvGrpSpPr>
          <p:nvPr/>
        </p:nvGrpSpPr>
        <p:grpSpPr bwMode="auto">
          <a:xfrm>
            <a:off x="1763688" y="6093296"/>
            <a:ext cx="5190887" cy="428625"/>
            <a:chOff x="3143240" y="5143512"/>
            <a:chExt cx="4572032" cy="428628"/>
          </a:xfrm>
        </p:grpSpPr>
        <p:sp>
          <p:nvSpPr>
            <p:cNvPr id="10" name="圆角矩形 9"/>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1" name="圆角矩形 10"/>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2" name="Picture 8" descr="说话气泡new"/>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4031165" y="5187962"/>
              <a:ext cx="3230696"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5</a:t>
              </a:r>
              <a:r>
                <a:rPr lang="zh-CN" altLang="en-US" sz="1600" b="1" spc="300" dirty="0" smtClean="0">
                  <a:solidFill>
                    <a:srgbClr val="FBFFFE"/>
                  </a:solidFill>
                  <a:latin typeface="微软雅黑" pitchFamily="34" charset="-122"/>
                  <a:ea typeface="微软雅黑" pitchFamily="34" charset="-122"/>
                </a:rPr>
                <a:t>：</a:t>
              </a:r>
              <a:r>
                <a:rPr lang="en-US" altLang="zh-CN" sz="1600" b="1" spc="300" dirty="0" smtClean="0">
                  <a:solidFill>
                    <a:srgbClr val="FBFFFE"/>
                  </a:solidFill>
                  <a:latin typeface="微软雅黑" pitchFamily="34" charset="-122"/>
                  <a:ea typeface="微软雅黑" pitchFamily="34" charset="-122"/>
                </a:rPr>
                <a:t>Bootstrap</a:t>
              </a:r>
              <a:r>
                <a:rPr lang="zh-CN" altLang="en-US" sz="1600" b="1" spc="300" dirty="0" smtClean="0">
                  <a:solidFill>
                    <a:srgbClr val="FBFFFE"/>
                  </a:solidFill>
                  <a:latin typeface="微软雅黑" pitchFamily="34" charset="-122"/>
                  <a:ea typeface="微软雅黑" pitchFamily="34" charset="-122"/>
                </a:rPr>
                <a:t>列排序</a:t>
              </a:r>
              <a:endParaRPr lang="zh-CN" altLang="en-US" sz="1600" b="1" spc="300" dirty="0">
                <a:solidFill>
                  <a:srgbClr val="FBFFFE"/>
                </a:solidFill>
                <a:latin typeface="微软雅黑" pitchFamily="34" charset="-122"/>
                <a:ea typeface="微软雅黑" pitchFamily="34" charset="-122"/>
              </a:endParaRPr>
            </a:p>
          </p:txBody>
        </p:sp>
      </p:grpSp>
      <p:grpSp>
        <p:nvGrpSpPr>
          <p:cNvPr id="14" name="组合 70"/>
          <p:cNvGrpSpPr>
            <a:grpSpLocks/>
          </p:cNvGrpSpPr>
          <p:nvPr/>
        </p:nvGrpSpPr>
        <p:grpSpPr bwMode="auto">
          <a:xfrm>
            <a:off x="-36512" y="811286"/>
            <a:ext cx="1000125" cy="414337"/>
            <a:chOff x="1000100" y="2528843"/>
            <a:chExt cx="1000132" cy="414475"/>
          </a:xfrm>
        </p:grpSpPr>
        <p:pic>
          <p:nvPicPr>
            <p:cNvPr id="15"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7" name="灯片编号占位符 16"/>
          <p:cNvSpPr>
            <a:spLocks noGrp="1"/>
          </p:cNvSpPr>
          <p:nvPr>
            <p:ph type="sldNum" sz="quarter" idx="10"/>
          </p:nvPr>
        </p:nvSpPr>
        <p:spPr/>
        <p:txBody>
          <a:bodyPr/>
          <a:lstStyle/>
          <a:p>
            <a:pPr>
              <a:defRPr/>
            </a:pPr>
            <a:fld id="{D4C544AB-AF4C-4A74-B638-213FBE600845}" type="slidenum">
              <a:rPr lang="zh-CN" altLang="en-US" smtClean="0"/>
              <a:pPr>
                <a:defRPr/>
              </a:pPr>
              <a:t>20</a:t>
            </a:fld>
            <a:r>
              <a:rPr lang="en-US" altLang="zh-CN" smtClean="0"/>
              <a:t>/45</a:t>
            </a:r>
            <a:endParaRPr lang="zh-CN" altLang="en-US" dirty="0"/>
          </a:p>
        </p:txBody>
      </p:sp>
      <p:grpSp>
        <p:nvGrpSpPr>
          <p:cNvPr id="18" name="组合 72"/>
          <p:cNvGrpSpPr>
            <a:grpSpLocks/>
          </p:cNvGrpSpPr>
          <p:nvPr/>
        </p:nvGrpSpPr>
        <p:grpSpPr bwMode="auto">
          <a:xfrm>
            <a:off x="0" y="800174"/>
            <a:ext cx="985838" cy="422275"/>
            <a:chOff x="1000100" y="1173499"/>
            <a:chExt cx="986586" cy="422603"/>
          </a:xfrm>
        </p:grpSpPr>
        <p:pic>
          <p:nvPicPr>
            <p:cNvPr id="19" name="Picture 5" descr="E:\设计支持\模板设计\WT.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000100" y="1173499"/>
              <a:ext cx="414476" cy="4226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19"/>
            <p:cNvSpPr txBox="1"/>
            <p:nvPr/>
          </p:nvSpPr>
          <p:spPr>
            <a:xfrm>
              <a:off x="1286067" y="1184620"/>
              <a:ext cx="700619" cy="40036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问题</a:t>
              </a:r>
            </a:p>
          </p:txBody>
        </p:sp>
      </p:grpSp>
    </p:spTree>
    <p:extLst>
      <p:ext uri="{BB962C8B-B14F-4D97-AF65-F5344CB8AC3E}">
        <p14:creationId xmlns="" xmlns:p14="http://schemas.microsoft.com/office/powerpoint/2010/main" val="81968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left)">
                                      <p:cBhvr>
                                        <p:cTn id="9" dur="500"/>
                                        <p:tgtEl>
                                          <p:spTgt spid="14"/>
                                        </p:tgtEl>
                                      </p:cBhvr>
                                    </p:animEffect>
                                  </p:childTnLst>
                                </p:cTn>
                              </p:par>
                              <p:par>
                                <p:cTn id="10" presetID="1" presetClass="exit" presetSubtype="0" fill="hold" nodeType="withEffect">
                                  <p:stCondLst>
                                    <p:cond delay="0"/>
                                  </p:stCondLst>
                                  <p:childTnLst>
                                    <p:set>
                                      <p:cBhvr>
                                        <p:cTn id="11" dur="1" fill="hold">
                                          <p:stCondLst>
                                            <p:cond delay="0"/>
                                          </p:stCondLst>
                                        </p:cTn>
                                        <p:tgtEl>
                                          <p:spTgt spid="3075"/>
                                        </p:tgtEl>
                                        <p:attrNameLst>
                                          <p:attrName>style.visibility</p:attrName>
                                        </p:attrNameLst>
                                      </p:cBhvr>
                                      <p:to>
                                        <p:strVal val="hidden"/>
                                      </p:to>
                                    </p:se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88223" y="286077"/>
            <a:ext cx="2376389" cy="523220"/>
          </a:xfrm>
        </p:spPr>
        <p:txBody>
          <a:bodyPr/>
          <a:lstStyle/>
          <a:p>
            <a:pPr>
              <a:defRPr/>
            </a:pPr>
            <a:r>
              <a:rPr lang="zh-CN" altLang="zh-CN" dirty="0"/>
              <a:t>响应式栅格</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graphicFrame>
        <p:nvGraphicFramePr>
          <p:cNvPr id="7" name="表格 6"/>
          <p:cNvGraphicFramePr>
            <a:graphicFrameLocks noGrp="1"/>
          </p:cNvGraphicFramePr>
          <p:nvPr>
            <p:extLst>
              <p:ext uri="{D42A27DB-BD31-4B8C-83A1-F6EECF244321}">
                <p14:modId xmlns="" xmlns:p14="http://schemas.microsoft.com/office/powerpoint/2010/main" val="2709239171"/>
              </p:ext>
            </p:extLst>
          </p:nvPr>
        </p:nvGraphicFramePr>
        <p:xfrm>
          <a:off x="251520" y="1295076"/>
          <a:ext cx="8640960" cy="4582196"/>
        </p:xfrm>
        <a:graphic>
          <a:graphicData uri="http://schemas.openxmlformats.org/drawingml/2006/table">
            <a:tbl>
              <a:tblPr firstRow="1" firstCol="1" bandRow="1">
                <a:tableStyleId>{5C22544A-7EE6-4342-B048-85BDC9FD1C3A}</a:tableStyleId>
              </a:tblPr>
              <a:tblGrid>
                <a:gridCol w="1833611"/>
                <a:gridCol w="1583025"/>
                <a:gridCol w="1436127"/>
                <a:gridCol w="1959770"/>
                <a:gridCol w="1828427"/>
              </a:tblGrid>
              <a:tr h="720081">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GB" sz="1600" b="1" u="none" strike="noStrike" kern="1200" cap="none" normalizeH="0" baseline="0" dirty="0">
                          <a:ln>
                            <a:noFill/>
                          </a:ln>
                          <a:solidFill>
                            <a:schemeClr val="dk1"/>
                          </a:solidFill>
                          <a:effectLst/>
                          <a:latin typeface="+mn-lt"/>
                          <a:ea typeface="+mn-ea"/>
                          <a:cs typeface="+mn-cs"/>
                        </a:rPr>
                        <a:t> </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超小屏幕 手机</a:t>
                      </a:r>
                      <a:r>
                        <a:rPr kumimoji="0" lang="en-GB" sz="1600" b="1" u="none" strike="noStrike" kern="1200" cap="none" normalizeH="0" baseline="0" dirty="0">
                          <a:ln>
                            <a:noFill/>
                          </a:ln>
                          <a:solidFill>
                            <a:schemeClr val="bg1"/>
                          </a:solidFill>
                          <a:effectLst/>
                          <a:latin typeface="+mn-lt"/>
                          <a:ea typeface="+mn-ea"/>
                          <a:cs typeface="+mn-cs"/>
                        </a:rPr>
                        <a:t> (&lt;768px)</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小屏幕 平板</a:t>
                      </a:r>
                      <a:r>
                        <a:rPr kumimoji="0" lang="en-GB" sz="1600" b="1" u="none" strike="noStrike" kern="1200" cap="none" normalizeH="0" baseline="0" dirty="0">
                          <a:ln>
                            <a:noFill/>
                          </a:ln>
                          <a:solidFill>
                            <a:schemeClr val="bg1"/>
                          </a:solidFill>
                          <a:effectLst/>
                          <a:latin typeface="+mn-lt"/>
                          <a:ea typeface="+mn-ea"/>
                          <a:cs typeface="+mn-cs"/>
                        </a:rPr>
                        <a:t> (</a:t>
                      </a:r>
                      <a:r>
                        <a:rPr kumimoji="0" lang="zh-CN" sz="1600" b="1" u="none" strike="noStrike" kern="1200" cap="none" normalizeH="0" baseline="0" dirty="0">
                          <a:ln>
                            <a:noFill/>
                          </a:ln>
                          <a:solidFill>
                            <a:schemeClr val="bg1"/>
                          </a:solidFill>
                          <a:effectLst/>
                          <a:latin typeface="+mn-lt"/>
                          <a:ea typeface="+mn-ea"/>
                          <a:cs typeface="+mn-cs"/>
                        </a:rPr>
                        <a:t>≥</a:t>
                      </a:r>
                      <a:r>
                        <a:rPr kumimoji="0" lang="en-GB" sz="1600" b="1" u="none" strike="noStrike" kern="1200" cap="none" normalizeH="0" baseline="0" dirty="0">
                          <a:ln>
                            <a:noFill/>
                          </a:ln>
                          <a:solidFill>
                            <a:schemeClr val="bg1"/>
                          </a:solidFill>
                          <a:effectLst/>
                          <a:latin typeface="+mn-lt"/>
                          <a:ea typeface="+mn-ea"/>
                          <a:cs typeface="+mn-cs"/>
                        </a:rPr>
                        <a:t>768px)</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中等屏幕 桌面显示器</a:t>
                      </a:r>
                      <a:r>
                        <a:rPr kumimoji="0" lang="en-GB" sz="1600" b="1" u="none" strike="noStrike" kern="1200" cap="none" normalizeH="0" baseline="0" dirty="0">
                          <a:ln>
                            <a:noFill/>
                          </a:ln>
                          <a:solidFill>
                            <a:schemeClr val="bg1"/>
                          </a:solidFill>
                          <a:effectLst/>
                          <a:latin typeface="+mn-lt"/>
                          <a:ea typeface="+mn-ea"/>
                          <a:cs typeface="+mn-cs"/>
                        </a:rPr>
                        <a:t> (</a:t>
                      </a:r>
                      <a:r>
                        <a:rPr kumimoji="0" lang="zh-CN" sz="1600" b="1" u="none" strike="noStrike" kern="1200" cap="none" normalizeH="0" baseline="0" dirty="0">
                          <a:ln>
                            <a:noFill/>
                          </a:ln>
                          <a:solidFill>
                            <a:schemeClr val="bg1"/>
                          </a:solidFill>
                          <a:effectLst/>
                          <a:latin typeface="+mn-lt"/>
                          <a:ea typeface="+mn-ea"/>
                          <a:cs typeface="+mn-cs"/>
                        </a:rPr>
                        <a:t>≥</a:t>
                      </a:r>
                      <a:r>
                        <a:rPr kumimoji="0" lang="en-GB" sz="1600" b="1" u="none" strike="noStrike" kern="1200" cap="none" normalizeH="0" baseline="0" dirty="0">
                          <a:ln>
                            <a:noFill/>
                          </a:ln>
                          <a:solidFill>
                            <a:schemeClr val="bg1"/>
                          </a:solidFill>
                          <a:effectLst/>
                          <a:latin typeface="+mn-lt"/>
                          <a:ea typeface="+mn-ea"/>
                          <a:cs typeface="+mn-cs"/>
                        </a:rPr>
                        <a:t>992px)</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大屏幕 大桌面显示器</a:t>
                      </a:r>
                      <a:r>
                        <a:rPr kumimoji="0" lang="en-GB" sz="1600" b="1" u="none" strike="noStrike" kern="1200" cap="none" normalizeH="0" baseline="0" dirty="0">
                          <a:ln>
                            <a:noFill/>
                          </a:ln>
                          <a:solidFill>
                            <a:schemeClr val="bg1"/>
                          </a:solidFill>
                          <a:effectLst/>
                          <a:latin typeface="+mn-lt"/>
                          <a:ea typeface="+mn-ea"/>
                          <a:cs typeface="+mn-cs"/>
                        </a:rPr>
                        <a:t> (</a:t>
                      </a:r>
                      <a:r>
                        <a:rPr kumimoji="0" lang="zh-CN" sz="1600" b="1" u="none" strike="noStrike" kern="1200" cap="none" normalizeH="0" baseline="0" dirty="0">
                          <a:ln>
                            <a:noFill/>
                          </a:ln>
                          <a:solidFill>
                            <a:schemeClr val="bg1"/>
                          </a:solidFill>
                          <a:effectLst/>
                          <a:latin typeface="+mn-lt"/>
                          <a:ea typeface="+mn-ea"/>
                          <a:cs typeface="+mn-cs"/>
                        </a:rPr>
                        <a:t>≥</a:t>
                      </a:r>
                      <a:r>
                        <a:rPr kumimoji="0" lang="en-GB" sz="1600" b="1" u="none" strike="noStrike" kern="1200" cap="none" normalizeH="0" baseline="0" dirty="0">
                          <a:ln>
                            <a:noFill/>
                          </a:ln>
                          <a:solidFill>
                            <a:schemeClr val="bg1"/>
                          </a:solidFill>
                          <a:effectLst/>
                          <a:latin typeface="+mn-lt"/>
                          <a:ea typeface="+mn-ea"/>
                          <a:cs typeface="+mn-cs"/>
                        </a:rPr>
                        <a:t>1200px)</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r>
              <a:tr h="606461">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栅格系统行为</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dk1"/>
                          </a:solidFill>
                          <a:effectLst/>
                          <a:latin typeface="+mn-lt"/>
                          <a:ea typeface="+mn-ea"/>
                          <a:cs typeface="+mn-cs"/>
                        </a:rPr>
                        <a:t>总是水平排列</a:t>
                      </a:r>
                    </a:p>
                  </a:txBody>
                  <a:tcPr marL="68580" marR="68580" marT="0" marB="0" anchor="ct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dk1"/>
                          </a:solidFill>
                          <a:effectLst/>
                          <a:latin typeface="+mn-lt"/>
                          <a:ea typeface="+mn-ea"/>
                          <a:cs typeface="+mn-cs"/>
                        </a:rPr>
                        <a:t>开始是堆叠在一起的，当大于这些阈值时将变为水平</a:t>
                      </a:r>
                      <a:r>
                        <a:rPr kumimoji="0" lang="zh-CN" sz="1600" b="1" u="none" strike="noStrike" kern="1200" cap="none" normalizeH="0" baseline="0" dirty="0" smtClean="0">
                          <a:ln>
                            <a:noFill/>
                          </a:ln>
                          <a:solidFill>
                            <a:schemeClr val="dk1"/>
                          </a:solidFill>
                          <a:effectLst/>
                          <a:latin typeface="+mn-lt"/>
                          <a:ea typeface="+mn-ea"/>
                          <a:cs typeface="+mn-cs"/>
                        </a:rPr>
                        <a:t>排列</a:t>
                      </a:r>
                      <a:endParaRPr kumimoji="0" lang="en-US" sz="1600" b="1" u="none" strike="noStrike" kern="1200" cap="none" normalizeH="0" baseline="0" dirty="0" smtClean="0">
                        <a:ln>
                          <a:noFill/>
                        </a:ln>
                        <a:solidFill>
                          <a:schemeClr val="dk1"/>
                        </a:solidFill>
                        <a:effectLst/>
                        <a:latin typeface="+mn-lt"/>
                        <a:ea typeface="+mn-ea"/>
                        <a:cs typeface="+mn-cs"/>
                      </a:endParaRPr>
                    </a:p>
                  </a:txBody>
                  <a:tcPr marL="68580" marR="68580" marT="0" marB="0" anchor="ctr"/>
                </a:tc>
                <a:tc hMerge="1">
                  <a:txBody>
                    <a:bodyPr/>
                    <a:lstStyle/>
                    <a:p>
                      <a:endParaRPr lang="zh-CN" altLang="en-US"/>
                    </a:p>
                  </a:txBody>
                  <a:tcPr/>
                </a:tc>
                <a:tc hMerge="1">
                  <a:txBody>
                    <a:bodyPr/>
                    <a:lstStyle/>
                    <a:p>
                      <a:endParaRPr lang="zh-CN" altLang="en-US"/>
                    </a:p>
                  </a:txBody>
                  <a:tcPr/>
                </a:tc>
              </a:tr>
              <a:tr h="37600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.container </a:t>
                      </a:r>
                      <a:r>
                        <a:rPr kumimoji="0" lang="zh-CN" sz="1600" b="1" u="none" strike="noStrike" kern="1200" cap="none" normalizeH="0" baseline="0" dirty="0">
                          <a:ln>
                            <a:noFill/>
                          </a:ln>
                          <a:solidFill>
                            <a:schemeClr val="bg1"/>
                          </a:solidFill>
                          <a:effectLst/>
                          <a:latin typeface="+mn-lt"/>
                          <a:ea typeface="+mn-ea"/>
                          <a:cs typeface="+mn-cs"/>
                        </a:rPr>
                        <a:t>最大宽度</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None </a:t>
                      </a:r>
                      <a:r>
                        <a:rPr kumimoji="0" lang="zh-CN" sz="1600" b="1" u="none" strike="noStrike" kern="1200" cap="none" normalizeH="0" baseline="0" dirty="0">
                          <a:ln>
                            <a:noFill/>
                          </a:ln>
                          <a:solidFill>
                            <a:schemeClr val="dk1"/>
                          </a:solidFill>
                          <a:effectLst/>
                          <a:latin typeface="+mn-lt"/>
                          <a:ea typeface="+mn-ea"/>
                          <a:cs typeface="+mn-cs"/>
                        </a:rPr>
                        <a:t>（自动）</a:t>
                      </a: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750px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970px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1170px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r>
              <a:tr h="37600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类前缀</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.col-</a:t>
                      </a:r>
                      <a:r>
                        <a:rPr kumimoji="0" lang="en-US" sz="1600" b="1" u="none" strike="noStrike" kern="1200" cap="none" normalizeH="0" baseline="0" dirty="0" err="1">
                          <a:ln>
                            <a:noFill/>
                          </a:ln>
                          <a:solidFill>
                            <a:schemeClr val="dk1"/>
                          </a:solidFill>
                          <a:effectLst/>
                          <a:latin typeface="+mn-lt"/>
                          <a:ea typeface="+mn-ea"/>
                          <a:cs typeface="+mn-cs"/>
                        </a:rPr>
                        <a:t>xs</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.col-</a:t>
                      </a:r>
                      <a:r>
                        <a:rPr kumimoji="0" lang="en-US" sz="1600" b="1" u="none" strike="noStrike" kern="1200" cap="none" normalizeH="0" baseline="0" dirty="0" err="1">
                          <a:ln>
                            <a:noFill/>
                          </a:ln>
                          <a:solidFill>
                            <a:schemeClr val="dk1"/>
                          </a:solidFill>
                          <a:effectLst/>
                          <a:latin typeface="+mn-lt"/>
                          <a:ea typeface="+mn-ea"/>
                          <a:cs typeface="+mn-cs"/>
                        </a:rPr>
                        <a:t>sm</a:t>
                      </a:r>
                      <a:r>
                        <a:rPr kumimoji="0" lang="en-US" sz="1600" b="1" u="none" strike="noStrike" kern="1200" cap="none" normalizeH="0" baseline="0" dirty="0">
                          <a:ln>
                            <a:noFill/>
                          </a:ln>
                          <a:solidFill>
                            <a:schemeClr val="dk1"/>
                          </a:solidFill>
                          <a:effectLst/>
                          <a:latin typeface="+mn-lt"/>
                          <a:ea typeface="+mn-ea"/>
                          <a:cs typeface="+mn-cs"/>
                        </a:rPr>
                        <a:t>-</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.col-md-</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.col-</a:t>
                      </a:r>
                      <a:r>
                        <a:rPr kumimoji="0" lang="en-US" sz="1600" b="1" u="none" strike="noStrike" kern="1200" cap="none" normalizeH="0" baseline="0" dirty="0" err="1">
                          <a:ln>
                            <a:noFill/>
                          </a:ln>
                          <a:solidFill>
                            <a:schemeClr val="dk1"/>
                          </a:solidFill>
                          <a:effectLst/>
                          <a:latin typeface="+mn-lt"/>
                          <a:ea typeface="+mn-ea"/>
                          <a:cs typeface="+mn-cs"/>
                        </a:rPr>
                        <a:t>lg</a:t>
                      </a:r>
                      <a:r>
                        <a:rPr kumimoji="0" lang="en-US" sz="1600" b="1" u="none" strike="noStrike" kern="1200" cap="none" normalizeH="0" baseline="0" dirty="0">
                          <a:ln>
                            <a:noFill/>
                          </a:ln>
                          <a:solidFill>
                            <a:schemeClr val="dk1"/>
                          </a:solidFill>
                          <a:effectLst/>
                          <a:latin typeface="+mn-lt"/>
                          <a:ea typeface="+mn-ea"/>
                          <a:cs typeface="+mn-cs"/>
                        </a:rPr>
                        <a:t>-</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r>
              <a:tr h="38813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列（</a:t>
                      </a:r>
                      <a:r>
                        <a:rPr kumimoji="0" lang="en-US" sz="1600" b="1" u="none" strike="noStrike" kern="1200" cap="none" normalizeH="0" baseline="0" dirty="0">
                          <a:ln>
                            <a:noFill/>
                          </a:ln>
                          <a:solidFill>
                            <a:schemeClr val="bg1"/>
                          </a:solidFill>
                          <a:effectLst/>
                          <a:latin typeface="+mn-lt"/>
                          <a:ea typeface="+mn-ea"/>
                          <a:cs typeface="+mn-cs"/>
                        </a:rPr>
                        <a:t>column</a:t>
                      </a:r>
                      <a:r>
                        <a:rPr kumimoji="0" lang="zh-CN" sz="1600" b="1" u="none" strike="noStrike" kern="1200" cap="none" normalizeH="0" baseline="0" dirty="0">
                          <a:ln>
                            <a:noFill/>
                          </a:ln>
                          <a:solidFill>
                            <a:schemeClr val="bg1"/>
                          </a:solidFill>
                          <a:effectLst/>
                          <a:latin typeface="+mn-lt"/>
                          <a:ea typeface="+mn-ea"/>
                          <a:cs typeface="+mn-cs"/>
                        </a:rPr>
                        <a:t>）数</a:t>
                      </a:r>
                    </a:p>
                  </a:txBody>
                  <a:tcPr marL="68580" marR="68580" marT="0" marB="0" anchor="ctr">
                    <a:solidFill>
                      <a:schemeClr val="accent1">
                        <a:lumMod val="75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12</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419784">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最大列（</a:t>
                      </a:r>
                      <a:r>
                        <a:rPr kumimoji="0" lang="en-US" sz="1600" b="1" u="none" strike="noStrike" kern="1200" cap="none" normalizeH="0" baseline="0" dirty="0">
                          <a:ln>
                            <a:noFill/>
                          </a:ln>
                          <a:solidFill>
                            <a:schemeClr val="bg1"/>
                          </a:solidFill>
                          <a:effectLst/>
                          <a:latin typeface="+mn-lt"/>
                          <a:ea typeface="+mn-ea"/>
                          <a:cs typeface="+mn-cs"/>
                        </a:rPr>
                        <a:t>column</a:t>
                      </a:r>
                      <a:r>
                        <a:rPr kumimoji="0" lang="zh-CN" sz="1600" b="1" u="none" strike="noStrike" kern="1200" cap="none" normalizeH="0" baseline="0" dirty="0">
                          <a:ln>
                            <a:noFill/>
                          </a:ln>
                          <a:solidFill>
                            <a:schemeClr val="bg1"/>
                          </a:solidFill>
                          <a:effectLst/>
                          <a:latin typeface="+mn-lt"/>
                          <a:ea typeface="+mn-ea"/>
                          <a:cs typeface="+mn-cs"/>
                        </a:rPr>
                        <a:t>）宽</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a:ln>
                            <a:noFill/>
                          </a:ln>
                          <a:solidFill>
                            <a:schemeClr val="dk1"/>
                          </a:solidFill>
                          <a:effectLst/>
                          <a:latin typeface="+mn-lt"/>
                          <a:ea typeface="+mn-ea"/>
                          <a:cs typeface="+mn-cs"/>
                        </a:rPr>
                        <a:t>自动</a:t>
                      </a: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~62px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~81px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~97px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r>
              <a:tr h="37600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槽（</a:t>
                      </a:r>
                      <a:r>
                        <a:rPr kumimoji="0" lang="en-US" sz="1600" b="1" u="none" strike="noStrike" kern="1200" cap="none" normalizeH="0" baseline="0" dirty="0">
                          <a:ln>
                            <a:noFill/>
                          </a:ln>
                          <a:solidFill>
                            <a:schemeClr val="bg1"/>
                          </a:solidFill>
                          <a:effectLst/>
                          <a:latin typeface="+mn-lt"/>
                          <a:ea typeface="+mn-ea"/>
                          <a:cs typeface="+mn-cs"/>
                        </a:rPr>
                        <a:t>gutter</a:t>
                      </a:r>
                      <a:r>
                        <a:rPr kumimoji="0" lang="zh-CN" sz="1600" b="1" u="none" strike="noStrike" kern="1200" cap="none" normalizeH="0" baseline="0" dirty="0">
                          <a:ln>
                            <a:noFill/>
                          </a:ln>
                          <a:solidFill>
                            <a:schemeClr val="bg1"/>
                          </a:solidFill>
                          <a:effectLst/>
                          <a:latin typeface="+mn-lt"/>
                          <a:ea typeface="+mn-ea"/>
                          <a:cs typeface="+mn-cs"/>
                        </a:rPr>
                        <a:t>）宽</a:t>
                      </a:r>
                    </a:p>
                  </a:txBody>
                  <a:tcPr marL="68580" marR="68580" marT="0" marB="0" anchor="ctr">
                    <a:solidFill>
                      <a:schemeClr val="accent1">
                        <a:lumMod val="75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30px</a:t>
                      </a:r>
                      <a:r>
                        <a:rPr kumimoji="0" lang="zh-CN" sz="1600" b="1" u="none" strike="noStrike" kern="1200" cap="none" normalizeH="0" baseline="0" dirty="0">
                          <a:ln>
                            <a:noFill/>
                          </a:ln>
                          <a:solidFill>
                            <a:schemeClr val="dk1"/>
                          </a:solidFill>
                          <a:effectLst/>
                          <a:latin typeface="+mn-lt"/>
                          <a:ea typeface="+mn-ea"/>
                          <a:cs typeface="+mn-cs"/>
                        </a:rPr>
                        <a:t>（每列左右均有</a:t>
                      </a:r>
                      <a:r>
                        <a:rPr kumimoji="0" lang="en-US" sz="1600" b="1" u="none" strike="noStrike" kern="1200" cap="none" normalizeH="0" baseline="0" dirty="0">
                          <a:ln>
                            <a:noFill/>
                          </a:ln>
                          <a:solidFill>
                            <a:schemeClr val="dk1"/>
                          </a:solidFill>
                          <a:effectLst/>
                          <a:latin typeface="+mn-lt"/>
                          <a:ea typeface="+mn-ea"/>
                          <a:cs typeface="+mn-cs"/>
                        </a:rPr>
                        <a:t> 15px</a:t>
                      </a:r>
                      <a:r>
                        <a:rPr kumimoji="0" lang="zh-CN" sz="1600" b="1" u="none" strike="noStrike" kern="1200" cap="none" normalizeH="0" baseline="0" dirty="0">
                          <a:ln>
                            <a:noFill/>
                          </a:ln>
                          <a:solidFill>
                            <a:schemeClr val="dk1"/>
                          </a:solidFill>
                          <a:effectLst/>
                          <a:latin typeface="+mn-lt"/>
                          <a:ea typeface="+mn-ea"/>
                          <a:cs typeface="+mn-cs"/>
                        </a:rPr>
                        <a:t>）</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7600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可嵌套</a:t>
                      </a:r>
                    </a:p>
                  </a:txBody>
                  <a:tcPr marL="68580" marR="68580" marT="0" marB="0" anchor="ctr">
                    <a:solidFill>
                      <a:schemeClr val="accent1">
                        <a:lumMod val="75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dk1"/>
                          </a:solidFill>
                          <a:effectLst/>
                          <a:latin typeface="+mn-lt"/>
                          <a:ea typeface="+mn-ea"/>
                          <a:cs typeface="+mn-cs"/>
                        </a:rPr>
                        <a:t>是</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76006">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偏移（</a:t>
                      </a:r>
                      <a:r>
                        <a:rPr kumimoji="0" lang="en-US" sz="1600" b="1" u="none" strike="noStrike" kern="1200" cap="none" normalizeH="0" baseline="0" dirty="0">
                          <a:ln>
                            <a:noFill/>
                          </a:ln>
                          <a:solidFill>
                            <a:schemeClr val="bg1"/>
                          </a:solidFill>
                          <a:effectLst/>
                          <a:latin typeface="+mn-lt"/>
                          <a:ea typeface="+mn-ea"/>
                          <a:cs typeface="+mn-cs"/>
                        </a:rPr>
                        <a:t>Offsets</a:t>
                      </a:r>
                      <a:r>
                        <a:rPr kumimoji="0" lang="zh-CN" sz="1600" b="1" u="none" strike="noStrike" kern="1200" cap="none" normalizeH="0" baseline="0" dirty="0">
                          <a:ln>
                            <a:noFill/>
                          </a:ln>
                          <a:solidFill>
                            <a:schemeClr val="bg1"/>
                          </a:solidFill>
                          <a:effectLst/>
                          <a:latin typeface="+mn-lt"/>
                          <a:ea typeface="+mn-ea"/>
                          <a:cs typeface="+mn-cs"/>
                        </a:rPr>
                        <a:t>）</a:t>
                      </a:r>
                    </a:p>
                  </a:txBody>
                  <a:tcPr marL="68580" marR="68580" marT="0" marB="0" anchor="ctr">
                    <a:solidFill>
                      <a:schemeClr val="accent1">
                        <a:lumMod val="75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dk1"/>
                          </a:solidFill>
                          <a:effectLst/>
                          <a:latin typeface="+mn-lt"/>
                          <a:ea typeface="+mn-ea"/>
                          <a:cs typeface="+mn-cs"/>
                        </a:rPr>
                        <a:t>是</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8813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列排序</a:t>
                      </a:r>
                    </a:p>
                  </a:txBody>
                  <a:tcPr marL="68580" marR="68580" marT="0" marB="0" anchor="ctr">
                    <a:solidFill>
                      <a:schemeClr val="accent1">
                        <a:lumMod val="75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dk1"/>
                          </a:solidFill>
                          <a:effectLst/>
                          <a:latin typeface="+mn-lt"/>
                          <a:ea typeface="+mn-ea"/>
                          <a:cs typeface="+mn-cs"/>
                        </a:rPr>
                        <a:t>是</a:t>
                      </a: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bl>
          </a:graphicData>
        </a:graphic>
      </p:graphicFrame>
      <p:grpSp>
        <p:nvGrpSpPr>
          <p:cNvPr id="10" name="组合 14"/>
          <p:cNvGrpSpPr>
            <a:grpSpLocks/>
          </p:cNvGrpSpPr>
          <p:nvPr/>
        </p:nvGrpSpPr>
        <p:grpSpPr bwMode="auto">
          <a:xfrm>
            <a:off x="1763688" y="6093296"/>
            <a:ext cx="5190887" cy="428625"/>
            <a:chOff x="3143240" y="5143512"/>
            <a:chExt cx="4572032" cy="428628"/>
          </a:xfrm>
        </p:grpSpPr>
        <p:sp>
          <p:nvSpPr>
            <p:cNvPr id="11" name="圆角矩形 10"/>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2" name="圆角矩形 11"/>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3"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bwMode="auto">
            <a:xfrm>
              <a:off x="4419436" y="5187962"/>
              <a:ext cx="2454154"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6</a:t>
              </a:r>
              <a:r>
                <a:rPr lang="zh-CN" altLang="en-US" sz="1600" b="1" spc="300" dirty="0" smtClean="0">
                  <a:solidFill>
                    <a:srgbClr val="FBFFFE"/>
                  </a:solidFill>
                  <a:latin typeface="微软雅黑" pitchFamily="34" charset="-122"/>
                  <a:ea typeface="微软雅黑" pitchFamily="34" charset="-122"/>
                </a:rPr>
                <a:t>：</a:t>
              </a:r>
              <a:r>
                <a:rPr lang="zh-CN" altLang="en-US" sz="1600" b="1" spc="300" dirty="0">
                  <a:solidFill>
                    <a:srgbClr val="FBFFFE"/>
                  </a:solidFill>
                  <a:latin typeface="微软雅黑" pitchFamily="34" charset="-122"/>
                  <a:ea typeface="微软雅黑" pitchFamily="34" charset="-122"/>
                </a:rPr>
                <a:t>响应</a:t>
              </a:r>
              <a:r>
                <a:rPr lang="zh-CN" altLang="en-US" sz="1600" b="1" spc="300" dirty="0" smtClean="0">
                  <a:solidFill>
                    <a:srgbClr val="FBFFFE"/>
                  </a:solidFill>
                  <a:latin typeface="微软雅黑" pitchFamily="34" charset="-122"/>
                  <a:ea typeface="微软雅黑" pitchFamily="34" charset="-122"/>
                </a:rPr>
                <a:t>式栅格</a:t>
              </a:r>
              <a:endParaRPr lang="zh-CN" altLang="en-US" sz="1600" b="1" spc="300" dirty="0">
                <a:solidFill>
                  <a:srgbClr val="FBFFFE"/>
                </a:solidFill>
                <a:latin typeface="微软雅黑" pitchFamily="34" charset="-122"/>
                <a:ea typeface="微软雅黑" pitchFamily="34" charset="-122"/>
              </a:endParaRPr>
            </a:p>
          </p:txBody>
        </p:sp>
      </p:grpSp>
      <p:sp>
        <p:nvSpPr>
          <p:cNvPr id="15" name="灯片编号占位符 14"/>
          <p:cNvSpPr>
            <a:spLocks noGrp="1"/>
          </p:cNvSpPr>
          <p:nvPr>
            <p:ph type="sldNum" sz="quarter" idx="10"/>
          </p:nvPr>
        </p:nvSpPr>
        <p:spPr/>
        <p:txBody>
          <a:bodyPr/>
          <a:lstStyle/>
          <a:p>
            <a:pPr>
              <a:defRPr/>
            </a:pPr>
            <a:fld id="{D4C544AB-AF4C-4A74-B638-213FBE600845}" type="slidenum">
              <a:rPr lang="zh-CN" altLang="en-US" smtClean="0"/>
              <a:pPr>
                <a:defRPr/>
              </a:pPr>
              <a:t>21</a:t>
            </a:fld>
            <a:r>
              <a:rPr lang="en-US" altLang="zh-CN" smtClean="0"/>
              <a:t>/45</a:t>
            </a:r>
            <a:endParaRPr lang="zh-CN" altLang="en-US" dirty="0"/>
          </a:p>
        </p:txBody>
      </p:sp>
    </p:spTree>
    <p:extLst>
      <p:ext uri="{BB962C8B-B14F-4D97-AF65-F5344CB8AC3E}">
        <p14:creationId xmlns="" xmlns:p14="http://schemas.microsoft.com/office/powerpoint/2010/main" val="2874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594" y="286077"/>
            <a:ext cx="8278019" cy="523220"/>
          </a:xfrm>
        </p:spPr>
        <p:txBody>
          <a:bodyPr/>
          <a:lstStyle/>
          <a:p>
            <a:pPr>
              <a:defRPr/>
            </a:pPr>
            <a:r>
              <a:rPr lang="zh-CN" altLang="en-US" dirty="0">
                <a:solidFill>
                  <a:srgbClr val="121F55"/>
                </a:solidFill>
              </a:rPr>
              <a:t>学员操作</a:t>
            </a:r>
            <a:r>
              <a:rPr lang="en-US" altLang="zh-CN" dirty="0">
                <a:solidFill>
                  <a:srgbClr val="121F55"/>
                </a:solidFill>
              </a:rPr>
              <a:t>—</a:t>
            </a:r>
            <a:r>
              <a:rPr lang="zh-CN" altLang="en-US" dirty="0">
                <a:solidFill>
                  <a:srgbClr val="121F55"/>
                </a:solidFill>
              </a:rPr>
              <a:t>制作英语在线</a:t>
            </a:r>
            <a:r>
              <a:rPr lang="en-US" altLang="zh-CN" dirty="0">
                <a:solidFill>
                  <a:srgbClr val="121F55"/>
                </a:solidFill>
              </a:rPr>
              <a:t>VIP</a:t>
            </a:r>
            <a:r>
              <a:rPr lang="zh-CN" altLang="en-US" dirty="0">
                <a:solidFill>
                  <a:srgbClr val="121F55"/>
                </a:solidFill>
              </a:rPr>
              <a:t>页面师资模块</a:t>
            </a:r>
            <a:endParaRPr dirty="0"/>
          </a:p>
        </p:txBody>
      </p:sp>
      <p:sp>
        <p:nvSpPr>
          <p:cNvPr id="3" name="内容占位符 2"/>
          <p:cNvSpPr>
            <a:spLocks noGrp="1"/>
          </p:cNvSpPr>
          <p:nvPr>
            <p:ph idx="1"/>
          </p:nvPr>
        </p:nvSpPr>
        <p:spPr>
          <a:xfrm>
            <a:off x="784225" y="1503363"/>
            <a:ext cx="5002221" cy="4518025"/>
          </a:xfrm>
        </p:spPr>
        <p:txBody>
          <a:bodyPr/>
          <a:lstStyle/>
          <a:p>
            <a:pPr>
              <a:defRPr/>
            </a:pPr>
            <a:r>
              <a:rPr lang="zh-CN" altLang="en-US" dirty="0" smtClean="0"/>
              <a:t>需求说明</a:t>
            </a:r>
            <a:endParaRPr lang="en-US" altLang="zh-CN" dirty="0" smtClean="0"/>
          </a:p>
          <a:p>
            <a:pPr lvl="1">
              <a:defRPr/>
            </a:pPr>
            <a:r>
              <a:rPr lang="zh-CN" altLang="en-US" dirty="0"/>
              <a:t>使用</a:t>
            </a:r>
            <a:r>
              <a:rPr lang="en-US" altLang="zh-CN" dirty="0"/>
              <a:t>container</a:t>
            </a:r>
            <a:r>
              <a:rPr lang="zh-CN" altLang="en-US" dirty="0"/>
              <a:t>、</a:t>
            </a:r>
            <a:r>
              <a:rPr lang="en-US" altLang="zh-CN" dirty="0"/>
              <a:t>row</a:t>
            </a:r>
            <a:r>
              <a:rPr lang="zh-CN" altLang="en-US" dirty="0"/>
              <a:t>等栅格</a:t>
            </a:r>
            <a:r>
              <a:rPr lang="zh-CN" altLang="en-US" dirty="0" smtClean="0"/>
              <a:t>系统的知识布局一个响应</a:t>
            </a:r>
            <a:r>
              <a:rPr lang="zh-CN" altLang="en-US" dirty="0"/>
              <a:t>式的网页，需要适配中等屏幕、小屏幕、超小</a:t>
            </a:r>
            <a:r>
              <a:rPr lang="zh-CN" altLang="en-US" dirty="0" smtClean="0"/>
              <a:t>屏幕</a:t>
            </a:r>
            <a:endParaRPr lang="zh-CN" altLang="en-US" dirty="0"/>
          </a:p>
          <a:p>
            <a:pPr lvl="1">
              <a:defRPr/>
            </a:pPr>
            <a:r>
              <a:rPr lang="zh-CN" altLang="en-US" dirty="0" smtClean="0"/>
              <a:t>对于“</a:t>
            </a:r>
            <a:r>
              <a:rPr lang="en-US" altLang="zh-CN" dirty="0"/>
              <a:t>2000+</a:t>
            </a:r>
            <a:r>
              <a:rPr lang="zh-CN" altLang="en-US" dirty="0"/>
              <a:t>全球师资 </a:t>
            </a:r>
            <a:r>
              <a:rPr lang="en-US" altLang="zh-CN" dirty="0"/>
              <a:t>100%</a:t>
            </a:r>
            <a:r>
              <a:rPr lang="zh-CN" altLang="en-US" dirty="0"/>
              <a:t>欧美外教”等部分的字体大小颜色需要自己写</a:t>
            </a:r>
            <a:r>
              <a:rPr lang="en-US" altLang="zh-CN" dirty="0"/>
              <a:t>CSS</a:t>
            </a:r>
            <a:r>
              <a:rPr lang="zh-CN" altLang="en-US" dirty="0" smtClean="0"/>
              <a:t>样式</a:t>
            </a:r>
            <a:endParaRPr lang="zh-CN" altLang="en-US" dirty="0"/>
          </a:p>
          <a:p>
            <a:pPr lvl="1">
              <a:defRPr/>
            </a:pPr>
            <a:r>
              <a:rPr lang="zh-CN" altLang="en-US" dirty="0" smtClean="0"/>
              <a:t>页面</a:t>
            </a:r>
            <a:r>
              <a:rPr lang="zh-CN" altLang="en-US" dirty="0"/>
              <a:t>上的图片部分可以作为背景图片引入进来</a:t>
            </a:r>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2865222" y="6188492"/>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7170" name="Picture 2" descr="C:\Users\yaling.he\Desktop\chapter02截图\图2.10　美联英语在线VIP页面—师资模块（1）.bm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57884" y="1184275"/>
            <a:ext cx="2980172" cy="2320006"/>
          </a:xfrm>
          <a:prstGeom prst="rect">
            <a:avLst/>
          </a:prstGeom>
          <a:noFill/>
          <a:extLst>
            <a:ext uri="{909E8E84-426E-40DD-AFC4-6F175D3DCCD1}">
              <a14:hiddenFill xmlns="" xmlns:a14="http://schemas.microsoft.com/office/drawing/2010/main">
                <a:solidFill>
                  <a:srgbClr val="FFFFFF"/>
                </a:solidFill>
              </a14:hiddenFill>
            </a:ext>
          </a:extLst>
        </p:spPr>
      </p:pic>
      <p:pic>
        <p:nvPicPr>
          <p:cNvPr id="7171" name="Picture 3" descr="C:\Users\yaling.he\Desktop\chapter02截图\图2.11　美联英语在线VIP页面—师资模块（2）.bmp"/>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57884" y="3615189"/>
            <a:ext cx="2004132" cy="2183428"/>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C:\Users\yaling.he\Desktop\chapter02截图\图2.12　美联英语在线VIP页面—师资模块（3）.bmp"/>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908841" y="3615189"/>
            <a:ext cx="1092315" cy="2100362"/>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灯片编号占位符 13"/>
          <p:cNvSpPr>
            <a:spLocks noGrp="1"/>
          </p:cNvSpPr>
          <p:nvPr>
            <p:ph type="sldNum" sz="quarter" idx="10"/>
          </p:nvPr>
        </p:nvSpPr>
        <p:spPr/>
        <p:txBody>
          <a:bodyPr/>
          <a:lstStyle/>
          <a:p>
            <a:pPr>
              <a:defRPr/>
            </a:pPr>
            <a:fld id="{D4C544AB-AF4C-4A74-B638-213FBE600845}" type="slidenum">
              <a:rPr lang="zh-CN" altLang="en-US" smtClean="0"/>
              <a:pPr>
                <a:defRPr/>
              </a:pPr>
              <a:t>22</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ipe(left)">
                                      <p:cBhvr>
                                        <p:cTn id="7" dur="500"/>
                                        <p:tgtEl>
                                          <p:spTgt spid="717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71"/>
                                        </p:tgtEl>
                                        <p:attrNameLst>
                                          <p:attrName>style.visibility</p:attrName>
                                        </p:attrNameLst>
                                      </p:cBhvr>
                                      <p:to>
                                        <p:strVal val="visible"/>
                                      </p:to>
                                    </p:set>
                                    <p:animEffect transition="in" filter="wipe(left)">
                                      <p:cBhvr>
                                        <p:cTn id="11" dur="500"/>
                                        <p:tgtEl>
                                          <p:spTgt spid="717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172"/>
                                        </p:tgtEl>
                                        <p:attrNameLst>
                                          <p:attrName>style.visibility</p:attrName>
                                        </p:attrNameLst>
                                      </p:cBhvr>
                                      <p:to>
                                        <p:strVal val="visible"/>
                                      </p:to>
                                    </p:set>
                                    <p:animEffect transition="in" filter="wipe(left)">
                                      <p:cBhvr>
                                        <p:cTn id="15"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3277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3277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75" name="组合 7"/>
            <p:cNvGrpSpPr>
              <a:grpSpLocks/>
            </p:cNvGrpSpPr>
            <p:nvPr/>
          </p:nvGrpSpPr>
          <p:grpSpPr bwMode="auto">
            <a:xfrm>
              <a:off x="1923997" y="3214688"/>
              <a:ext cx="5862712" cy="2058988"/>
              <a:chOff x="2066281" y="2227264"/>
              <a:chExt cx="5862790" cy="2059017"/>
            </a:xfrm>
          </p:grpSpPr>
          <p:grpSp>
            <p:nvGrpSpPr>
              <p:cNvPr id="3277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278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3277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23"/>
          <p:cNvSpPr>
            <a:spLocks noGrp="1"/>
          </p:cNvSpPr>
          <p:nvPr>
            <p:ph type="sldNum" sz="quarter" idx="10"/>
          </p:nvPr>
        </p:nvSpPr>
        <p:spPr/>
        <p:txBody>
          <a:bodyPr/>
          <a:lstStyle/>
          <a:p>
            <a:pPr>
              <a:defRPr/>
            </a:pPr>
            <a:fld id="{D4C544AB-AF4C-4A74-B638-213FBE600845}" type="slidenum">
              <a:rPr lang="zh-CN" altLang="en-US" smtClean="0"/>
              <a:pPr>
                <a:defRPr/>
              </a:pPr>
              <a:t>23</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5186" y="242411"/>
            <a:ext cx="8793318" cy="523220"/>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制作美联英语在线</a:t>
            </a:r>
            <a:r>
              <a:rPr lang="en-US" altLang="zh-CN" dirty="0"/>
              <a:t>VIP</a:t>
            </a:r>
            <a:r>
              <a:rPr lang="zh-CN" altLang="zh-CN" dirty="0" smtClean="0"/>
              <a:t>页面特色</a:t>
            </a:r>
            <a:r>
              <a:rPr lang="zh-CN" altLang="zh-CN" dirty="0"/>
              <a:t>服务模块</a:t>
            </a:r>
            <a:endParaRPr dirty="0"/>
          </a:p>
        </p:txBody>
      </p:sp>
      <p:sp>
        <p:nvSpPr>
          <p:cNvPr id="3" name="内容占位符 2"/>
          <p:cNvSpPr>
            <a:spLocks noGrp="1"/>
          </p:cNvSpPr>
          <p:nvPr>
            <p:ph idx="1"/>
          </p:nvPr>
        </p:nvSpPr>
        <p:spPr>
          <a:xfrm>
            <a:off x="784225" y="1503363"/>
            <a:ext cx="3715767" cy="4518025"/>
          </a:xfrm>
        </p:spPr>
        <p:txBody>
          <a:bodyPr/>
          <a:lstStyle/>
          <a:p>
            <a:pPr>
              <a:defRPr/>
            </a:pPr>
            <a:r>
              <a:rPr lang="zh-CN" altLang="en-US" dirty="0" smtClean="0"/>
              <a:t>需求说明</a:t>
            </a:r>
            <a:endParaRPr lang="en-US" altLang="zh-CN" dirty="0" smtClean="0"/>
          </a:p>
          <a:p>
            <a:pPr lvl="1">
              <a:defRPr/>
            </a:pPr>
            <a:r>
              <a:rPr lang="zh-CN" altLang="en-US" dirty="0"/>
              <a:t>使用</a:t>
            </a:r>
            <a:r>
              <a:rPr lang="en-US" altLang="zh-CN" dirty="0"/>
              <a:t>container</a:t>
            </a:r>
            <a:r>
              <a:rPr lang="zh-CN" altLang="en-US" dirty="0"/>
              <a:t>、</a:t>
            </a:r>
            <a:r>
              <a:rPr lang="en-US" altLang="zh-CN" dirty="0"/>
              <a:t>row</a:t>
            </a:r>
            <a:r>
              <a:rPr lang="zh-CN" altLang="en-US" dirty="0"/>
              <a:t>等栅格</a:t>
            </a:r>
            <a:r>
              <a:rPr lang="zh-CN" altLang="en-US" dirty="0" smtClean="0"/>
              <a:t>系统的知识布局一个响应</a:t>
            </a:r>
            <a:r>
              <a:rPr lang="zh-CN" altLang="en-US" dirty="0"/>
              <a:t>式的网页，需要适配中等屏幕、小屏幕、超小</a:t>
            </a:r>
            <a:r>
              <a:rPr lang="zh-CN" altLang="en-US" dirty="0" smtClean="0"/>
              <a:t>屏幕</a:t>
            </a:r>
            <a:endParaRPr lang="zh-CN" altLang="en-US" dirty="0"/>
          </a:p>
          <a:p>
            <a:pPr lvl="1">
              <a:defRPr/>
            </a:pPr>
            <a:r>
              <a:rPr lang="zh-CN" altLang="en-US" dirty="0"/>
              <a:t>使用列排序来改变一行里面图片和文字的位置</a:t>
            </a:r>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686594" y="5974179"/>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8194" name="Picture 2" descr="C:\Users\yaling.he\Desktop\chapter02截图\图2.15　美联英语在线VIP页面—特色服务模块（3）.bm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997380" y="3789040"/>
            <a:ext cx="1432947" cy="2999383"/>
          </a:xfrm>
          <a:prstGeom prst="rect">
            <a:avLst/>
          </a:prstGeom>
          <a:noFill/>
          <a:extLst>
            <a:ext uri="{909E8E84-426E-40DD-AFC4-6F175D3DCCD1}">
              <a14:hiddenFill xmlns="" xmlns:a14="http://schemas.microsoft.com/office/drawing/2010/main">
                <a:solidFill>
                  <a:srgbClr val="FFFFFF"/>
                </a:solidFill>
              </a14:hiddenFill>
            </a:ext>
          </a:extLst>
        </p:spPr>
      </p:pic>
      <p:pic>
        <p:nvPicPr>
          <p:cNvPr id="8195" name="Picture 3" descr="C:\Users\yaling.he\Desktop\chapter02截图\图2.13　美联英语在线VIP页面—特色服务模块（1）.bmp"/>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970945" y="1184275"/>
            <a:ext cx="3387269" cy="2395914"/>
          </a:xfrm>
          <a:prstGeom prst="rect">
            <a:avLst/>
          </a:prstGeom>
          <a:noFill/>
          <a:extLst>
            <a:ext uri="{909E8E84-426E-40DD-AFC4-6F175D3DCCD1}">
              <a14:hiddenFill xmlns="" xmlns:a14="http://schemas.microsoft.com/office/drawing/2010/main">
                <a:solidFill>
                  <a:srgbClr val="FFFFFF"/>
                </a:solidFill>
              </a14:hiddenFill>
            </a:ext>
          </a:extLst>
        </p:spPr>
      </p:pic>
      <p:pic>
        <p:nvPicPr>
          <p:cNvPr id="8196" name="Picture 4" descr="C:\Users\yaling.he\Desktop\chapter02截图\图2.14　美联英语在线VIP页面—特色服务模块（2）.bmp"/>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499992" y="3861048"/>
            <a:ext cx="2239004" cy="214217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灯片编号占位符 13"/>
          <p:cNvSpPr>
            <a:spLocks noGrp="1"/>
          </p:cNvSpPr>
          <p:nvPr>
            <p:ph type="sldNum" sz="quarter" idx="10"/>
          </p:nvPr>
        </p:nvSpPr>
        <p:spPr/>
        <p:txBody>
          <a:bodyPr/>
          <a:lstStyle/>
          <a:p>
            <a:pPr>
              <a:defRPr/>
            </a:pPr>
            <a:fld id="{D4C544AB-AF4C-4A74-B638-213FBE600845}" type="slidenum">
              <a:rPr lang="zh-CN" altLang="en-US" smtClean="0"/>
              <a:pPr>
                <a:defRPr/>
              </a:pPr>
              <a:t>24</a:t>
            </a:fld>
            <a:r>
              <a:rPr lang="en-US" altLang="zh-CN" smtClean="0"/>
              <a:t>/45</a:t>
            </a:r>
            <a:endParaRPr lang="zh-CN" altLang="en-US" dirty="0"/>
          </a:p>
        </p:txBody>
      </p:sp>
    </p:spTree>
    <p:extLst>
      <p:ext uri="{BB962C8B-B14F-4D97-AF65-F5344CB8AC3E}">
        <p14:creationId xmlns="" xmlns:p14="http://schemas.microsoft.com/office/powerpoint/2010/main" val="425197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195"/>
                                        </p:tgtEl>
                                        <p:attrNameLst>
                                          <p:attrName>style.visibility</p:attrName>
                                        </p:attrNameLst>
                                      </p:cBhvr>
                                      <p:to>
                                        <p:strVal val="visible"/>
                                      </p:to>
                                    </p:set>
                                    <p:animEffect transition="in" filter="wipe(left)">
                                      <p:cBhvr>
                                        <p:cTn id="7" dur="500"/>
                                        <p:tgtEl>
                                          <p:spTgt spid="819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96"/>
                                        </p:tgtEl>
                                        <p:attrNameLst>
                                          <p:attrName>style.visibility</p:attrName>
                                        </p:attrNameLst>
                                      </p:cBhvr>
                                      <p:to>
                                        <p:strVal val="visible"/>
                                      </p:to>
                                    </p:set>
                                    <p:animEffect transition="in" filter="wipe(left)">
                                      <p:cBhvr>
                                        <p:cTn id="11" dur="500"/>
                                        <p:tgtEl>
                                          <p:spTgt spid="819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194"/>
                                        </p:tgtEl>
                                        <p:attrNameLst>
                                          <p:attrName>style.visibility</p:attrName>
                                        </p:attrNameLst>
                                      </p:cBhvr>
                                      <p:to>
                                        <p:strVal val="visible"/>
                                      </p:to>
                                    </p:set>
                                    <p:animEffect transition="in" filter="wipe(left)">
                                      <p:cBhvr>
                                        <p:cTn id="15"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95963" y="286077"/>
            <a:ext cx="3168650" cy="523220"/>
          </a:xfrm>
        </p:spPr>
        <p:txBody>
          <a:bodyPr/>
          <a:lstStyle/>
          <a:p>
            <a:pPr>
              <a:defRPr/>
            </a:pPr>
            <a:r>
              <a:rPr lang="en-US" altLang="zh-CN" dirty="0"/>
              <a:t>CSS</a:t>
            </a:r>
            <a:r>
              <a:rPr lang="zh-CN" altLang="zh-CN" dirty="0"/>
              <a:t>全局样式</a:t>
            </a:r>
            <a:endParaRPr lang="en-US" altLang="zh-CN" dirty="0"/>
          </a:p>
        </p:txBody>
      </p:sp>
      <p:sp>
        <p:nvSpPr>
          <p:cNvPr id="3" name="内容占位符 2"/>
          <p:cNvSpPr>
            <a:spLocks noGrp="1"/>
          </p:cNvSpPr>
          <p:nvPr>
            <p:ph idx="1"/>
          </p:nvPr>
        </p:nvSpPr>
        <p:spPr>
          <a:xfrm>
            <a:off x="784225" y="1214438"/>
            <a:ext cx="8002617" cy="5143500"/>
          </a:xfrm>
        </p:spPr>
        <p:txBody>
          <a:bodyPr/>
          <a:lstStyle/>
          <a:p>
            <a:pPr>
              <a:defRPr/>
            </a:pPr>
            <a:r>
              <a:rPr lang="zh-CN" altLang="zh-CN" dirty="0" smtClean="0"/>
              <a:t>又</a:t>
            </a:r>
            <a:r>
              <a:rPr lang="zh-CN" altLang="en-US" dirty="0" smtClean="0"/>
              <a:t>称为</a:t>
            </a:r>
            <a:r>
              <a:rPr lang="en-US" altLang="zh-CN" dirty="0" smtClean="0"/>
              <a:t>CSS</a:t>
            </a:r>
            <a:r>
              <a:rPr lang="zh-CN" altLang="zh-CN" dirty="0" smtClean="0"/>
              <a:t>布局</a:t>
            </a:r>
            <a:endParaRPr lang="en-US" altLang="zh-CN" dirty="0" smtClean="0"/>
          </a:p>
          <a:p>
            <a:pPr>
              <a:defRPr/>
            </a:pPr>
            <a:r>
              <a:rPr lang="zh-CN" altLang="zh-CN" dirty="0" smtClean="0"/>
              <a:t>是</a:t>
            </a:r>
            <a:r>
              <a:rPr lang="en-US" altLang="zh-CN" dirty="0"/>
              <a:t>Bootstrap</a:t>
            </a:r>
            <a:r>
              <a:rPr lang="zh-CN" altLang="zh-CN" dirty="0"/>
              <a:t>三大核心内容的基础，即基础的布局</a:t>
            </a:r>
            <a:r>
              <a:rPr lang="zh-CN" altLang="zh-CN" dirty="0" smtClean="0"/>
              <a:t>语法</a:t>
            </a:r>
            <a:endParaRPr lang="en-US" altLang="zh-CN" dirty="0" smtClean="0"/>
          </a:p>
          <a:p>
            <a:pPr>
              <a:defRPr/>
            </a:pPr>
            <a:r>
              <a:rPr lang="zh-CN" altLang="zh-CN" dirty="0" smtClean="0"/>
              <a:t>包括</a:t>
            </a:r>
            <a:endParaRPr lang="en-US" altLang="zh-CN" dirty="0" smtClean="0"/>
          </a:p>
          <a:p>
            <a:pPr lvl="1">
              <a:defRPr/>
            </a:pPr>
            <a:r>
              <a:rPr lang="zh-CN" altLang="zh-CN" dirty="0" smtClean="0"/>
              <a:t>基础</a:t>
            </a:r>
            <a:r>
              <a:rPr lang="zh-CN" altLang="zh-CN" dirty="0"/>
              <a:t>排版（</a:t>
            </a:r>
            <a:r>
              <a:rPr lang="en-US" altLang="zh-CN" dirty="0"/>
              <a:t>Typography</a:t>
            </a:r>
            <a:r>
              <a:rPr lang="zh-CN" altLang="zh-CN" dirty="0" smtClean="0"/>
              <a:t>）</a:t>
            </a:r>
            <a:endParaRPr lang="en-US" altLang="zh-CN" dirty="0" smtClean="0"/>
          </a:p>
          <a:p>
            <a:pPr lvl="1">
              <a:defRPr/>
            </a:pPr>
            <a:r>
              <a:rPr lang="zh-CN" altLang="zh-CN" dirty="0" smtClean="0"/>
              <a:t>表</a:t>
            </a:r>
            <a:r>
              <a:rPr lang="zh-CN" altLang="zh-CN" dirty="0"/>
              <a:t>单（</a:t>
            </a:r>
            <a:r>
              <a:rPr lang="en-US" altLang="zh-CN" dirty="0"/>
              <a:t>Forms</a:t>
            </a:r>
            <a:r>
              <a:rPr lang="zh-CN" altLang="zh-CN" dirty="0" smtClean="0"/>
              <a:t>）</a:t>
            </a:r>
            <a:endParaRPr lang="en-US" altLang="zh-CN" dirty="0" smtClean="0"/>
          </a:p>
          <a:p>
            <a:pPr lvl="1">
              <a:defRPr/>
            </a:pPr>
            <a:r>
              <a:rPr lang="zh-CN" altLang="zh-CN" dirty="0" smtClean="0"/>
              <a:t>按钮</a:t>
            </a:r>
            <a:r>
              <a:rPr lang="zh-CN" altLang="zh-CN" dirty="0"/>
              <a:t>（</a:t>
            </a:r>
            <a:r>
              <a:rPr lang="en-US" altLang="zh-CN" dirty="0"/>
              <a:t>Buttons</a:t>
            </a:r>
            <a:r>
              <a:rPr lang="zh-CN" altLang="zh-CN" dirty="0" smtClean="0"/>
              <a:t>）</a:t>
            </a:r>
            <a:endParaRPr lang="en-US" altLang="zh-CN" dirty="0" smtClean="0"/>
          </a:p>
          <a:p>
            <a:pPr lvl="1">
              <a:defRPr/>
            </a:pPr>
            <a:r>
              <a:rPr lang="zh-CN" altLang="zh-CN" dirty="0" smtClean="0"/>
              <a:t>图片</a:t>
            </a:r>
            <a:r>
              <a:rPr lang="zh-CN" altLang="zh-CN" dirty="0"/>
              <a:t>（</a:t>
            </a:r>
            <a:r>
              <a:rPr lang="en-US" altLang="zh-CN" dirty="0"/>
              <a:t>Images</a:t>
            </a:r>
            <a:r>
              <a:rPr lang="zh-CN" altLang="zh-CN" dirty="0" smtClean="0"/>
              <a:t>）</a:t>
            </a:r>
            <a:endParaRPr lang="en-US" altLang="zh-CN" dirty="0" smtClean="0"/>
          </a:p>
          <a:p>
            <a:pPr lvl="1">
              <a:defRPr/>
            </a:pPr>
            <a:r>
              <a:rPr lang="en-US" altLang="zh-CN" dirty="0" smtClean="0"/>
              <a:t>… … </a:t>
            </a:r>
            <a:r>
              <a:rPr lang="zh-CN" altLang="zh-CN" dirty="0" smtClean="0"/>
              <a:t>等</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25</a:t>
            </a:fld>
            <a:r>
              <a:rPr lang="en-US" altLang="zh-CN" smtClean="0"/>
              <a:t>/45</a:t>
            </a:r>
            <a:endParaRPr lang="zh-CN" altLang="en-US" dirty="0"/>
          </a:p>
        </p:txBody>
      </p:sp>
    </p:spTree>
    <p:extLst>
      <p:ext uri="{BB962C8B-B14F-4D97-AF65-F5344CB8AC3E}">
        <p14:creationId xmlns="" xmlns:p14="http://schemas.microsoft.com/office/powerpoint/2010/main" val="287406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0272" y="286077"/>
            <a:ext cx="1944340" cy="523220"/>
          </a:xfrm>
        </p:spPr>
        <p:txBody>
          <a:bodyPr/>
          <a:lstStyle/>
          <a:p>
            <a:pPr>
              <a:defRPr/>
            </a:pPr>
            <a:r>
              <a:rPr lang="zh-CN" altLang="zh-CN" dirty="0"/>
              <a:t>基础排版</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标题</a:t>
            </a:r>
            <a:endParaRPr lang="en-US" altLang="zh-CN" dirty="0" smtClean="0"/>
          </a:p>
          <a:p>
            <a:pPr>
              <a:defRPr/>
            </a:pPr>
            <a:r>
              <a:rPr lang="zh-CN" altLang="zh-CN" dirty="0"/>
              <a:t>页面</a:t>
            </a:r>
            <a:r>
              <a:rPr lang="zh-CN" altLang="zh-CN" dirty="0" smtClean="0"/>
              <a:t>主体</a:t>
            </a:r>
            <a:endParaRPr lang="en-US" altLang="zh-CN" dirty="0" smtClean="0"/>
          </a:p>
          <a:p>
            <a:pPr>
              <a:defRPr/>
            </a:pPr>
            <a:r>
              <a:rPr lang="zh-CN" altLang="zh-CN" dirty="0"/>
              <a:t>强调</a:t>
            </a:r>
            <a:r>
              <a:rPr lang="zh-CN" altLang="zh-CN" dirty="0" smtClean="0"/>
              <a:t>文本</a:t>
            </a:r>
            <a:endParaRPr lang="en-US" altLang="zh-CN" dirty="0" smtClean="0"/>
          </a:p>
          <a:p>
            <a:pPr>
              <a:defRPr/>
            </a:pPr>
            <a:r>
              <a:rPr lang="zh-CN" altLang="zh-CN" dirty="0"/>
              <a:t>列表</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26</a:t>
            </a:fld>
            <a:r>
              <a:rPr lang="en-US" altLang="zh-CN" smtClean="0"/>
              <a:t>/45</a:t>
            </a:r>
            <a:endParaRPr lang="zh-CN" altLang="en-US" dirty="0"/>
          </a:p>
        </p:txBody>
      </p:sp>
    </p:spTree>
    <p:extLst>
      <p:ext uri="{BB962C8B-B14F-4D97-AF65-F5344CB8AC3E}">
        <p14:creationId xmlns="" xmlns:p14="http://schemas.microsoft.com/office/powerpoint/2010/main" val="28740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0272" y="286077"/>
            <a:ext cx="1944340" cy="523220"/>
          </a:xfrm>
        </p:spPr>
        <p:txBody>
          <a:bodyPr/>
          <a:lstStyle/>
          <a:p>
            <a:pPr>
              <a:defRPr/>
            </a:pPr>
            <a:r>
              <a:rPr lang="zh-CN" altLang="zh-CN" dirty="0"/>
              <a:t>标题</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en-US" altLang="zh-CN" dirty="0"/>
              <a:t>Bootstrap</a:t>
            </a:r>
            <a:r>
              <a:rPr lang="zh-CN" altLang="en-US" dirty="0"/>
              <a:t>为传统的标题</a:t>
            </a:r>
            <a:r>
              <a:rPr lang="en-US" altLang="zh-CN" dirty="0"/>
              <a:t>h1-h6</a:t>
            </a:r>
            <a:r>
              <a:rPr lang="zh-CN" altLang="en-US" dirty="0"/>
              <a:t>重新定义了标准的样式，使得在所有浏览器下显示效果都一样</a:t>
            </a:r>
            <a:endParaRPr lang="en-US" altLang="zh-CN" dirty="0" smtClean="0"/>
          </a:p>
        </p:txBody>
      </p:sp>
      <p:graphicFrame>
        <p:nvGraphicFramePr>
          <p:cNvPr id="5" name="表格 4"/>
          <p:cNvGraphicFramePr>
            <a:graphicFrameLocks noGrp="1"/>
          </p:cNvGraphicFramePr>
          <p:nvPr>
            <p:extLst>
              <p:ext uri="{D42A27DB-BD31-4B8C-83A1-F6EECF244321}">
                <p14:modId xmlns="" xmlns:p14="http://schemas.microsoft.com/office/powerpoint/2010/main" val="3418486398"/>
              </p:ext>
            </p:extLst>
          </p:nvPr>
        </p:nvGraphicFramePr>
        <p:xfrm>
          <a:off x="467542" y="2348881"/>
          <a:ext cx="8208914" cy="3456383"/>
        </p:xfrm>
        <a:graphic>
          <a:graphicData uri="http://schemas.openxmlformats.org/drawingml/2006/table">
            <a:tbl>
              <a:tblPr firstRow="1" firstCol="1" bandRow="1">
                <a:tableStyleId>{5C22544A-7EE6-4342-B048-85BDC9FD1C3A}</a:tableStyleId>
              </a:tblPr>
              <a:tblGrid>
                <a:gridCol w="2213124"/>
                <a:gridCol w="1907752"/>
                <a:gridCol w="1730438"/>
                <a:gridCol w="2357600"/>
              </a:tblGrid>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元素</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smtClean="0">
                          <a:ln>
                            <a:noFill/>
                          </a:ln>
                          <a:solidFill>
                            <a:schemeClr val="bg1"/>
                          </a:solidFill>
                          <a:effectLst/>
                          <a:latin typeface="+mn-lt"/>
                          <a:ea typeface="+mn-ea"/>
                          <a:cs typeface="+mn-cs"/>
                        </a:rPr>
                        <a:t>字体大小</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计算比例</a:t>
                      </a: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sz="1600" b="1" u="none" strike="noStrike" kern="1200" cap="none" normalizeH="0" baseline="0" dirty="0">
                          <a:ln>
                            <a:noFill/>
                          </a:ln>
                          <a:solidFill>
                            <a:schemeClr val="bg1"/>
                          </a:solidFill>
                          <a:effectLst/>
                          <a:latin typeface="+mn-lt"/>
                          <a:ea typeface="+mn-ea"/>
                          <a:cs typeface="+mn-cs"/>
                        </a:rPr>
                        <a:t>其他</a:t>
                      </a:r>
                    </a:p>
                  </a:txBody>
                  <a:tcPr marL="68580" marR="68580" marT="0" marB="0" anchor="ctr">
                    <a:solidFill>
                      <a:schemeClr val="accent1">
                        <a:lumMod val="75000"/>
                      </a:schemeClr>
                    </a:solidFill>
                  </a:tcP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h1</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36px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14px*2.60</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margin-top:20px;</a:t>
                      </a:r>
                      <a:endParaRPr kumimoji="0" lang="zh-CN" sz="1600" b="1" u="none" strike="noStrike" kern="1200" cap="none" normalizeH="0" baseline="0" dirty="0">
                        <a:ln>
                          <a:noFill/>
                        </a:ln>
                        <a:solidFill>
                          <a:schemeClr val="dk1"/>
                        </a:solidFill>
                        <a:effectLst/>
                        <a:latin typeface="+mn-lt"/>
                        <a:ea typeface="+mn-ea"/>
                        <a:cs typeface="+mn-cs"/>
                      </a:endParaRPr>
                    </a:p>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margin-bottom:10px;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h2</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a:ln>
                            <a:noFill/>
                          </a:ln>
                          <a:solidFill>
                            <a:schemeClr val="dk1"/>
                          </a:solidFill>
                          <a:effectLst/>
                          <a:latin typeface="+mn-lt"/>
                          <a:ea typeface="+mn-ea"/>
                          <a:cs typeface="+mn-cs"/>
                        </a:rPr>
                        <a:t>30px</a:t>
                      </a:r>
                      <a:endParaRPr kumimoji="0" lang="zh-CN" sz="1600" b="1" u="none" strike="noStrike" kern="1200" cap="none" normalizeH="0" baseline="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a:ln>
                            <a:noFill/>
                          </a:ln>
                          <a:solidFill>
                            <a:schemeClr val="dk1"/>
                          </a:solidFill>
                          <a:effectLst/>
                          <a:latin typeface="+mn-lt"/>
                          <a:ea typeface="+mn-ea"/>
                          <a:cs typeface="+mn-cs"/>
                        </a:rPr>
                        <a:t>14px*2.15</a:t>
                      </a:r>
                      <a:endParaRPr kumimoji="0" lang="zh-CN" sz="1600" b="1" u="none" strike="noStrike" kern="1200" cap="none" normalizeH="0" baseline="0">
                        <a:ln>
                          <a:noFill/>
                        </a:ln>
                        <a:solidFill>
                          <a:schemeClr val="dk1"/>
                        </a:solidFill>
                        <a:effectLst/>
                        <a:latin typeface="+mn-lt"/>
                        <a:ea typeface="+mn-ea"/>
                        <a:cs typeface="+mn-cs"/>
                      </a:endParaRPr>
                    </a:p>
                  </a:txBody>
                  <a:tcPr marL="68580" marR="68580" marT="0" marB="0" anchor="ctr"/>
                </a:tc>
                <a:tc vMerge="1">
                  <a:txBody>
                    <a:bodyPr/>
                    <a:lstStyle/>
                    <a:p>
                      <a:endParaRPr lang="zh-CN" altLang="en-US"/>
                    </a:p>
                  </a:txBody>
                  <a:tcP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h3</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24px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a:ln>
                            <a:noFill/>
                          </a:ln>
                          <a:solidFill>
                            <a:schemeClr val="dk1"/>
                          </a:solidFill>
                          <a:effectLst/>
                          <a:latin typeface="+mn-lt"/>
                          <a:ea typeface="+mn-ea"/>
                          <a:cs typeface="+mn-cs"/>
                        </a:rPr>
                        <a:t>14px*1.70</a:t>
                      </a:r>
                      <a:endParaRPr kumimoji="0" lang="zh-CN" sz="1600" b="1" u="none" strike="noStrike" kern="1200" cap="none" normalizeH="0" baseline="0">
                        <a:ln>
                          <a:noFill/>
                        </a:ln>
                        <a:solidFill>
                          <a:schemeClr val="dk1"/>
                        </a:solidFill>
                        <a:effectLst/>
                        <a:latin typeface="+mn-lt"/>
                        <a:ea typeface="+mn-ea"/>
                        <a:cs typeface="+mn-cs"/>
                      </a:endParaRPr>
                    </a:p>
                  </a:txBody>
                  <a:tcPr marL="68580" marR="68580" marT="0" marB="0" anchor="ctr"/>
                </a:tc>
                <a:tc vMerge="1">
                  <a:txBody>
                    <a:bodyPr/>
                    <a:lstStyle/>
                    <a:p>
                      <a:endParaRPr lang="zh-CN" altLang="en-US"/>
                    </a:p>
                  </a:txBody>
                  <a:tcP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h4</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18px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a:ln>
                            <a:noFill/>
                          </a:ln>
                          <a:solidFill>
                            <a:schemeClr val="dk1"/>
                          </a:solidFill>
                          <a:effectLst/>
                          <a:latin typeface="+mn-lt"/>
                          <a:ea typeface="+mn-ea"/>
                          <a:cs typeface="+mn-cs"/>
                        </a:rPr>
                        <a:t>14px*1.25</a:t>
                      </a:r>
                      <a:endParaRPr kumimoji="0" lang="zh-CN" sz="1600" b="1" u="none" strike="noStrike" kern="1200" cap="none" normalizeH="0" baseline="0">
                        <a:ln>
                          <a:noFill/>
                        </a:ln>
                        <a:solidFill>
                          <a:schemeClr val="dk1"/>
                        </a:solidFill>
                        <a:effectLst/>
                        <a:latin typeface="+mn-lt"/>
                        <a:ea typeface="+mn-ea"/>
                        <a:cs typeface="+mn-cs"/>
                      </a:endParaRPr>
                    </a:p>
                  </a:txBody>
                  <a:tcPr marL="68580" marR="68580" marT="0" marB="0" anchor="ctr"/>
                </a:tc>
                <a:tc rowSpan="3">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margin-top:10px;</a:t>
                      </a:r>
                      <a:endParaRPr kumimoji="0" lang="zh-CN" sz="1600" b="1" u="none" strike="noStrike" kern="1200" cap="none" normalizeH="0" baseline="0" dirty="0">
                        <a:ln>
                          <a:noFill/>
                        </a:ln>
                        <a:solidFill>
                          <a:schemeClr val="dk1"/>
                        </a:solidFill>
                        <a:effectLst/>
                        <a:latin typeface="+mn-lt"/>
                        <a:ea typeface="+mn-ea"/>
                        <a:cs typeface="+mn-cs"/>
                      </a:endParaRPr>
                    </a:p>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smtClean="0">
                          <a:ln>
                            <a:noFill/>
                          </a:ln>
                          <a:solidFill>
                            <a:schemeClr val="dk1"/>
                          </a:solidFill>
                          <a:effectLst/>
                          <a:latin typeface="+mn-lt"/>
                          <a:ea typeface="+mn-ea"/>
                          <a:cs typeface="+mn-cs"/>
                        </a:rPr>
                        <a:t>margin-bottom:10px;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h5</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14px</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14px*1.00</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vMerge="1">
                  <a:txBody>
                    <a:bodyPr/>
                    <a:lstStyle/>
                    <a:p>
                      <a:endParaRPr lang="zh-CN" altLang="en-US"/>
                    </a:p>
                  </a:txBody>
                  <a:tcPr/>
                </a:tc>
              </a:tr>
              <a:tr h="493769">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bg1"/>
                          </a:solidFill>
                          <a:effectLst/>
                          <a:latin typeface="+mn-lt"/>
                          <a:ea typeface="+mn-ea"/>
                          <a:cs typeface="+mn-cs"/>
                        </a:rPr>
                        <a:t>h6</a:t>
                      </a:r>
                      <a:endParaRPr kumimoji="0" lang="zh-CN" sz="1600" b="1" u="none" strike="noStrike" kern="1200" cap="none" normalizeH="0" baseline="0" dirty="0">
                        <a:ln>
                          <a:noFill/>
                        </a:ln>
                        <a:solidFill>
                          <a:schemeClr val="bg1"/>
                        </a:solidFill>
                        <a:effectLst/>
                        <a:latin typeface="+mn-lt"/>
                        <a:ea typeface="+mn-ea"/>
                        <a:cs typeface="+mn-cs"/>
                      </a:endParaRPr>
                    </a:p>
                  </a:txBody>
                  <a:tcPr marL="68580" marR="68580" marT="0" marB="0" anchor="ctr">
                    <a:solidFill>
                      <a:schemeClr val="accent1">
                        <a:lumMod val="7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a:ln>
                            <a:noFill/>
                          </a:ln>
                          <a:solidFill>
                            <a:schemeClr val="dk1"/>
                          </a:solidFill>
                          <a:effectLst/>
                          <a:latin typeface="+mn-lt"/>
                          <a:ea typeface="+mn-ea"/>
                          <a:cs typeface="+mn-cs"/>
                        </a:rPr>
                        <a:t>12px</a:t>
                      </a:r>
                      <a:endParaRPr kumimoji="0" lang="zh-CN" sz="1600" b="1" u="none" strike="noStrike" kern="1200" cap="none" normalizeH="0" baseline="0">
                        <a:ln>
                          <a:noFill/>
                        </a:ln>
                        <a:solidFill>
                          <a:schemeClr val="dk1"/>
                        </a:solidFill>
                        <a:effectLst/>
                        <a:latin typeface="+mn-lt"/>
                        <a:ea typeface="+mn-ea"/>
                        <a:cs typeface="+mn-cs"/>
                      </a:endParaRPr>
                    </a:p>
                  </a:txBody>
                  <a:tcPr marL="68580" marR="68580" marT="0" marB="0" anchor="ct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sz="1600" b="1" u="none" strike="noStrike" kern="1200" cap="none" normalizeH="0" baseline="0" dirty="0">
                          <a:ln>
                            <a:noFill/>
                          </a:ln>
                          <a:solidFill>
                            <a:schemeClr val="dk1"/>
                          </a:solidFill>
                          <a:effectLst/>
                          <a:latin typeface="+mn-lt"/>
                          <a:ea typeface="+mn-ea"/>
                          <a:cs typeface="+mn-cs"/>
                        </a:rPr>
                        <a:t>14px*0.85</a:t>
                      </a:r>
                      <a:endParaRPr kumimoji="0" lang="zh-CN" sz="1600" b="1" u="none" strike="noStrike" kern="1200" cap="none" normalizeH="0" baseline="0" dirty="0">
                        <a:ln>
                          <a:noFill/>
                        </a:ln>
                        <a:solidFill>
                          <a:schemeClr val="dk1"/>
                        </a:solidFill>
                        <a:effectLst/>
                        <a:latin typeface="+mn-lt"/>
                        <a:ea typeface="+mn-ea"/>
                        <a:cs typeface="+mn-cs"/>
                      </a:endParaRPr>
                    </a:p>
                  </a:txBody>
                  <a:tcPr marL="68580" marR="68580" marT="0" marB="0" anchor="ctr"/>
                </a:tc>
                <a:tc vMerge="1">
                  <a:txBody>
                    <a:bodyPr/>
                    <a:lstStyle/>
                    <a:p>
                      <a:endParaRPr lang="zh-CN" altLang="en-US"/>
                    </a:p>
                  </a:txBody>
                  <a:tcPr/>
                </a:tc>
              </a:tr>
            </a:tbl>
          </a:graphicData>
        </a:graphic>
      </p:graphicFrame>
      <p:grpSp>
        <p:nvGrpSpPr>
          <p:cNvPr id="7" name="组合 14"/>
          <p:cNvGrpSpPr>
            <a:grpSpLocks/>
          </p:cNvGrpSpPr>
          <p:nvPr/>
        </p:nvGrpSpPr>
        <p:grpSpPr bwMode="auto">
          <a:xfrm>
            <a:off x="2267744" y="6168727"/>
            <a:ext cx="4176464" cy="42862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bwMode="auto">
            <a:xfrm>
              <a:off x="4741346" y="5187962"/>
              <a:ext cx="181033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7</a:t>
              </a:r>
              <a:r>
                <a:rPr lang="zh-CN" altLang="en-US" sz="1600" b="1" spc="300" dirty="0" smtClean="0">
                  <a:solidFill>
                    <a:srgbClr val="FBFFFE"/>
                  </a:solidFill>
                  <a:latin typeface="微软雅黑" pitchFamily="34" charset="-122"/>
                  <a:ea typeface="微软雅黑" pitchFamily="34" charset="-122"/>
                </a:rPr>
                <a:t>：</a:t>
              </a:r>
              <a:r>
                <a:rPr lang="zh-CN" altLang="en-US" sz="1600" b="1" spc="300" dirty="0">
                  <a:solidFill>
                    <a:srgbClr val="FBFFFE"/>
                  </a:solidFill>
                  <a:latin typeface="微软雅黑" pitchFamily="34" charset="-122"/>
                  <a:ea typeface="微软雅黑" pitchFamily="34" charset="-122"/>
                </a:rPr>
                <a:t>标题</a:t>
              </a:r>
            </a:p>
          </p:txBody>
        </p:sp>
      </p:grpSp>
      <p:sp>
        <p:nvSpPr>
          <p:cNvPr id="12" name="灯片编号占位符 11"/>
          <p:cNvSpPr>
            <a:spLocks noGrp="1"/>
          </p:cNvSpPr>
          <p:nvPr>
            <p:ph type="sldNum" sz="quarter" idx="10"/>
          </p:nvPr>
        </p:nvSpPr>
        <p:spPr/>
        <p:txBody>
          <a:bodyPr/>
          <a:lstStyle/>
          <a:p>
            <a:pPr>
              <a:defRPr/>
            </a:pPr>
            <a:fld id="{D4C544AB-AF4C-4A74-B638-213FBE600845}" type="slidenum">
              <a:rPr lang="zh-CN" altLang="en-US" smtClean="0"/>
              <a:pPr>
                <a:defRPr/>
              </a:pPr>
              <a:t>27</a:t>
            </a:fld>
            <a:r>
              <a:rPr lang="en-US" altLang="zh-CN" smtClean="0"/>
              <a:t>/45</a:t>
            </a:r>
            <a:endParaRPr lang="zh-CN" altLang="en-US" dirty="0"/>
          </a:p>
        </p:txBody>
      </p:sp>
    </p:spTree>
    <p:extLst>
      <p:ext uri="{BB962C8B-B14F-4D97-AF65-F5344CB8AC3E}">
        <p14:creationId xmlns="" xmlns:p14="http://schemas.microsoft.com/office/powerpoint/2010/main" val="129362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0272" y="286077"/>
            <a:ext cx="1944340" cy="523220"/>
          </a:xfrm>
        </p:spPr>
        <p:txBody>
          <a:bodyPr/>
          <a:lstStyle/>
          <a:p>
            <a:pPr>
              <a:defRPr/>
            </a:pPr>
            <a:r>
              <a:rPr lang="zh-CN" altLang="zh-CN" dirty="0"/>
              <a:t>页面主体</a:t>
            </a:r>
            <a:endParaRPr lang="en-US" altLang="zh-CN" dirty="0"/>
          </a:p>
        </p:txBody>
      </p:sp>
      <p:sp>
        <p:nvSpPr>
          <p:cNvPr id="3" name="内容占位符 2"/>
          <p:cNvSpPr>
            <a:spLocks noGrp="1"/>
          </p:cNvSpPr>
          <p:nvPr>
            <p:ph idx="1"/>
          </p:nvPr>
        </p:nvSpPr>
        <p:spPr>
          <a:xfrm>
            <a:off x="784225" y="1214438"/>
            <a:ext cx="7645400" cy="3286132"/>
          </a:xfrm>
        </p:spPr>
        <p:txBody>
          <a:bodyPr/>
          <a:lstStyle/>
          <a:p>
            <a:pPr>
              <a:defRPr/>
            </a:pPr>
            <a:r>
              <a:rPr lang="en-US" altLang="zh-CN" dirty="0"/>
              <a:t>Bootstrap</a:t>
            </a:r>
            <a:r>
              <a:rPr lang="zh-CN" altLang="zh-CN" dirty="0" smtClean="0"/>
              <a:t>为</a:t>
            </a:r>
            <a:r>
              <a:rPr lang="zh-CN" altLang="en-US" dirty="0" smtClean="0"/>
              <a:t>段落标签</a:t>
            </a:r>
            <a:r>
              <a:rPr lang="zh-CN" altLang="zh-CN" dirty="0" smtClean="0"/>
              <a:t>设置</a:t>
            </a:r>
            <a:r>
              <a:rPr lang="zh-CN" altLang="zh-CN" dirty="0"/>
              <a:t>了全局</a:t>
            </a:r>
            <a:r>
              <a:rPr lang="zh-CN" altLang="zh-CN" dirty="0" smtClean="0"/>
              <a:t>的</a:t>
            </a:r>
            <a:r>
              <a:rPr lang="zh-CN" altLang="zh-CN" dirty="0"/>
              <a:t>字体</a:t>
            </a:r>
            <a:r>
              <a:rPr lang="zh-CN" altLang="zh-CN" dirty="0" smtClean="0"/>
              <a:t>大小</a:t>
            </a:r>
            <a:r>
              <a:rPr lang="zh-CN" altLang="zh-CN" dirty="0"/>
              <a:t>为</a:t>
            </a:r>
            <a:r>
              <a:rPr lang="en-US" altLang="zh-CN" dirty="0"/>
              <a:t>12px</a:t>
            </a:r>
            <a:r>
              <a:rPr lang="zh-CN" altLang="zh-CN" dirty="0"/>
              <a:t>，行间距</a:t>
            </a:r>
            <a:r>
              <a:rPr lang="en-US" altLang="zh-CN" dirty="0"/>
              <a:t>line-height</a:t>
            </a:r>
            <a:r>
              <a:rPr lang="zh-CN" altLang="zh-CN" dirty="0"/>
              <a:t>为字体大小的</a:t>
            </a:r>
            <a:r>
              <a:rPr lang="en-US" altLang="zh-CN" dirty="0"/>
              <a:t>1.428</a:t>
            </a:r>
            <a:r>
              <a:rPr lang="zh-CN" altLang="zh-CN" dirty="0"/>
              <a:t>倍（即</a:t>
            </a:r>
            <a:r>
              <a:rPr lang="en-US" altLang="zh-CN" dirty="0"/>
              <a:t>20px</a:t>
            </a:r>
            <a:r>
              <a:rPr lang="zh-CN" altLang="zh-CN" dirty="0" smtClean="0"/>
              <a:t>）</a:t>
            </a:r>
            <a:endParaRPr lang="en-US" altLang="zh-CN" dirty="0" smtClean="0"/>
          </a:p>
          <a:p>
            <a:pPr>
              <a:defRPr/>
            </a:pPr>
            <a:r>
              <a:rPr lang="zh-CN" altLang="en-US" dirty="0" smtClean="0"/>
              <a:t>特别强调的段落标签</a:t>
            </a:r>
            <a:endParaRPr lang="en-US" altLang="zh-CN" dirty="0" smtClean="0"/>
          </a:p>
          <a:p>
            <a:pPr>
              <a:defRPr/>
            </a:pPr>
            <a:endParaRPr lang="en-US" altLang="zh-CN" dirty="0"/>
          </a:p>
          <a:p>
            <a:pPr>
              <a:defRPr/>
            </a:pPr>
            <a:endParaRPr lang="en-US" altLang="zh-CN" dirty="0" smtClean="0"/>
          </a:p>
          <a:p>
            <a:pPr>
              <a:defRPr/>
            </a:pPr>
            <a:endParaRPr lang="en-US" altLang="zh-CN" dirty="0"/>
          </a:p>
          <a:p>
            <a:pPr marL="0" indent="0">
              <a:buNone/>
              <a:defRPr/>
            </a:pPr>
            <a:endParaRPr lang="en-US" altLang="zh-CN" dirty="0"/>
          </a:p>
          <a:p>
            <a:pPr>
              <a:defRPr/>
            </a:pPr>
            <a:endParaRPr lang="zh-CN" altLang="en-US" dirty="0"/>
          </a:p>
        </p:txBody>
      </p:sp>
      <p:sp>
        <p:nvSpPr>
          <p:cNvPr id="5" name="AutoShape 7"/>
          <p:cNvSpPr>
            <a:spLocks noChangeArrowheads="1"/>
          </p:cNvSpPr>
          <p:nvPr/>
        </p:nvSpPr>
        <p:spPr bwMode="auto">
          <a:xfrm>
            <a:off x="899592" y="3140968"/>
            <a:ext cx="6984776" cy="57606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&lt;p  class="</a:t>
            </a:r>
            <a:r>
              <a:rPr lang="it-IT" altLang="zh-CN" b="1" dirty="0">
                <a:solidFill>
                  <a:srgbClr val="FF0000"/>
                </a:solidFill>
                <a:latin typeface="+mn-lt"/>
              </a:rPr>
              <a:t>lead</a:t>
            </a:r>
            <a:r>
              <a:rPr lang="it-IT" altLang="zh-CN" b="1" dirty="0">
                <a:solidFill>
                  <a:schemeClr val="accent5">
                    <a:lumMod val="10000"/>
                  </a:schemeClr>
                </a:solidFill>
                <a:latin typeface="+mn-lt"/>
              </a:rPr>
              <a:t>"&gt;...&lt;/p&gt;</a:t>
            </a: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024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46993" y="4494208"/>
            <a:ext cx="927100" cy="585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7" name="组合 21"/>
          <p:cNvGrpSpPr>
            <a:grpSpLocks/>
          </p:cNvGrpSpPr>
          <p:nvPr/>
        </p:nvGrpSpPr>
        <p:grpSpPr bwMode="auto">
          <a:xfrm>
            <a:off x="1071538" y="4214816"/>
            <a:ext cx="7143800" cy="1785958"/>
            <a:chOff x="1482219" y="4719985"/>
            <a:chExt cx="4732844" cy="637842"/>
          </a:xfrm>
        </p:grpSpPr>
        <p:sp>
          <p:nvSpPr>
            <p:cNvPr id="8" name="AutoShape 4"/>
            <p:cNvSpPr>
              <a:spLocks noChangeArrowheads="1"/>
            </p:cNvSpPr>
            <p:nvPr/>
          </p:nvSpPr>
          <p:spPr bwMode="gray">
            <a:xfrm>
              <a:off x="1482219" y="4837123"/>
              <a:ext cx="4732844" cy="520704"/>
            </a:xfrm>
            <a:prstGeom prst="roundRect">
              <a:avLst>
                <a:gd name="adj" fmla="val 16667"/>
              </a:avLst>
            </a:prstGeom>
            <a:solidFill>
              <a:schemeClr val="accent1">
                <a:lumMod val="20000"/>
                <a:lumOff val="80000"/>
              </a:schemeClr>
            </a:solidFill>
            <a:ln w="19050">
              <a:solidFill>
                <a:schemeClr val="accent1"/>
              </a:solidFill>
            </a:ln>
          </p:spPr>
          <p:txBody>
            <a:bodyPr anchor="ctr"/>
            <a:lstStyle/>
            <a:p>
              <a:pPr marL="0" indent="0">
                <a:buNone/>
                <a:defRPr/>
              </a:pPr>
              <a:r>
                <a:rPr lang="zh-CN" altLang="en-US" sz="2400" b="1" dirty="0" smtClean="0">
                  <a:latin typeface="微软雅黑" pitchFamily="34" charset="-122"/>
                  <a:ea typeface="微软雅黑" pitchFamily="34" charset="-122"/>
                </a:rPr>
                <a:t>如果</a:t>
              </a:r>
              <a:r>
                <a:rPr lang="en-US" altLang="zh-CN" sz="2400" b="1" dirty="0" smtClean="0">
                  <a:latin typeface="微软雅黑" pitchFamily="34" charset="-122"/>
                  <a:ea typeface="微软雅黑" pitchFamily="34" charset="-122"/>
                </a:rPr>
                <a:t>Bootstrap</a:t>
              </a:r>
              <a:r>
                <a:rPr lang="zh-CN" altLang="en-US" sz="2400" b="1" dirty="0" smtClean="0">
                  <a:latin typeface="微软雅黑" pitchFamily="34" charset="-122"/>
                  <a:ea typeface="微软雅黑" pitchFamily="34" charset="-122"/>
                </a:rPr>
                <a:t>提供的字体大小等样式不符合实际开发要求，可以在引入的</a:t>
              </a:r>
              <a:r>
                <a:rPr lang="en-US" altLang="zh-CN" sz="2400" b="1" dirty="0" smtClean="0">
                  <a:latin typeface="微软雅黑" pitchFamily="34" charset="-122"/>
                  <a:ea typeface="微软雅黑" pitchFamily="34" charset="-122"/>
                </a:rPr>
                <a:t>bootstrap.css</a:t>
              </a:r>
              <a:r>
                <a:rPr lang="zh-CN" altLang="en-US" sz="2400" b="1" dirty="0" smtClean="0">
                  <a:latin typeface="微软雅黑" pitchFamily="34" charset="-122"/>
                  <a:ea typeface="微软雅黑" pitchFamily="34" charset="-122"/>
                </a:rPr>
                <a:t>文件后面重新设置样式以覆盖框架定义好的默认样式</a:t>
              </a:r>
              <a:endParaRPr lang="en-US" altLang="zh-CN" sz="2400" b="1" dirty="0">
                <a:latin typeface="微软雅黑" pitchFamily="34" charset="-122"/>
                <a:ea typeface="微软雅黑" pitchFamily="34" charset="-122"/>
              </a:endParaRPr>
            </a:p>
          </p:txBody>
        </p:sp>
        <p:sp>
          <p:nvSpPr>
            <p:cNvPr id="9" name="AutoShape 4"/>
            <p:cNvSpPr>
              <a:spLocks noChangeArrowheads="1"/>
            </p:cNvSpPr>
            <p:nvPr/>
          </p:nvSpPr>
          <p:spPr bwMode="gray">
            <a:xfrm>
              <a:off x="5856995" y="4719985"/>
              <a:ext cx="358068" cy="181768"/>
            </a:xfrm>
            <a:prstGeom prst="ellipse">
              <a:avLst/>
            </a:prstGeom>
            <a:solidFill>
              <a:schemeClr val="bg1"/>
            </a:solidFill>
            <a:ln w="19050">
              <a:solidFill>
                <a:schemeClr val="accent1"/>
              </a:solidFill>
              <a:round/>
              <a:headEnd/>
              <a:tailEnd/>
            </a:ln>
          </p:spPr>
          <p:txBody>
            <a:bodyPr anchor="ctr"/>
            <a:lstStyle/>
            <a:p>
              <a:pPr algn="ctr"/>
              <a:r>
                <a:rPr lang="en-US" altLang="zh-CN" sz="2000" b="1">
                  <a:solidFill>
                    <a:srgbClr val="0C83B8"/>
                  </a:solidFill>
                  <a:latin typeface="微软雅黑" pitchFamily="34" charset="-122"/>
                  <a:ea typeface="微软雅黑" pitchFamily="34" charset="-122"/>
                </a:rPr>
                <a:t>!</a:t>
              </a:r>
            </a:p>
          </p:txBody>
        </p:sp>
      </p:grpSp>
      <p:sp>
        <p:nvSpPr>
          <p:cNvPr id="10" name="灯片编号占位符 9"/>
          <p:cNvSpPr>
            <a:spLocks noGrp="1"/>
          </p:cNvSpPr>
          <p:nvPr>
            <p:ph type="sldNum" sz="quarter" idx="10"/>
          </p:nvPr>
        </p:nvSpPr>
        <p:spPr/>
        <p:txBody>
          <a:bodyPr/>
          <a:lstStyle/>
          <a:p>
            <a:pPr>
              <a:defRPr/>
            </a:pPr>
            <a:fld id="{D4C544AB-AF4C-4A74-B638-213FBE600845}" type="slidenum">
              <a:rPr lang="zh-CN" altLang="en-US" smtClean="0"/>
              <a:pPr>
                <a:defRPr/>
              </a:pPr>
              <a:t>28</a:t>
            </a:fld>
            <a:r>
              <a:rPr lang="en-US" altLang="zh-CN" smtClean="0"/>
              <a:t>/45</a:t>
            </a:r>
            <a:endParaRPr lang="zh-CN" altLang="en-US" dirty="0"/>
          </a:p>
        </p:txBody>
      </p:sp>
    </p:spTree>
    <p:extLst>
      <p:ext uri="{BB962C8B-B14F-4D97-AF65-F5344CB8AC3E}">
        <p14:creationId xmlns="" xmlns:p14="http://schemas.microsoft.com/office/powerpoint/2010/main" val="129362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242"/>
                                        </p:tgtEl>
                                        <p:attrNameLst>
                                          <p:attrName>style.visibility</p:attrName>
                                        </p:attrNameLst>
                                      </p:cBhvr>
                                      <p:to>
                                        <p:strVal val="visible"/>
                                      </p:to>
                                    </p:set>
                                    <p:animEffect transition="in" filter="wipe(left)">
                                      <p:cBhvr>
                                        <p:cTn id="16" dur="500"/>
                                        <p:tgtEl>
                                          <p:spTgt spid="1024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0272" y="286077"/>
            <a:ext cx="1944340" cy="523220"/>
          </a:xfrm>
        </p:spPr>
        <p:txBody>
          <a:bodyPr/>
          <a:lstStyle/>
          <a:p>
            <a:pPr>
              <a:defRPr/>
            </a:pPr>
            <a:r>
              <a:rPr lang="zh-CN" altLang="zh-CN" dirty="0"/>
              <a:t>强调文本</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smtClean="0"/>
              <a:t>文本</a:t>
            </a:r>
            <a:r>
              <a:rPr lang="zh-CN" altLang="zh-CN" dirty="0"/>
              <a:t>强调</a:t>
            </a:r>
            <a:r>
              <a:rPr lang="zh-CN" altLang="zh-CN" dirty="0" smtClean="0"/>
              <a:t>元素</a:t>
            </a:r>
            <a:r>
              <a:rPr lang="zh-CN" altLang="en-US" dirty="0" smtClean="0"/>
              <a:t>：</a:t>
            </a:r>
            <a:r>
              <a:rPr lang="en-US" altLang="zh-CN" dirty="0" smtClean="0"/>
              <a:t>small</a:t>
            </a:r>
            <a:r>
              <a:rPr lang="zh-CN" altLang="zh-CN" dirty="0"/>
              <a:t>、</a:t>
            </a:r>
            <a:r>
              <a:rPr lang="en-US" altLang="zh-CN" dirty="0"/>
              <a:t>strong</a:t>
            </a:r>
            <a:r>
              <a:rPr lang="zh-CN" altLang="zh-CN" dirty="0"/>
              <a:t>、</a:t>
            </a:r>
            <a:r>
              <a:rPr lang="en-US" altLang="zh-CN" dirty="0" err="1" smtClean="0"/>
              <a:t>em</a:t>
            </a:r>
            <a:endParaRPr lang="en-US" altLang="zh-CN" dirty="0" smtClean="0"/>
          </a:p>
          <a:p>
            <a:pPr>
              <a:defRPr/>
            </a:pPr>
            <a:r>
              <a:rPr lang="zh-CN" altLang="zh-CN" dirty="0"/>
              <a:t>对齐</a:t>
            </a:r>
            <a:r>
              <a:rPr lang="zh-CN" altLang="zh-CN" dirty="0" smtClean="0"/>
              <a:t>方式</a:t>
            </a:r>
            <a:endParaRPr lang="en-US" altLang="zh-CN" dirty="0" smtClean="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29</a:t>
            </a:fld>
            <a:r>
              <a:rPr lang="en-US" altLang="zh-CN" smtClean="0"/>
              <a:t>/45</a:t>
            </a:r>
            <a:endParaRPr lang="zh-CN" altLang="en-US" dirty="0"/>
          </a:p>
        </p:txBody>
      </p:sp>
      <p:sp>
        <p:nvSpPr>
          <p:cNvPr id="5" name="AutoShape 7"/>
          <p:cNvSpPr>
            <a:spLocks noChangeArrowheads="1"/>
          </p:cNvSpPr>
          <p:nvPr/>
        </p:nvSpPr>
        <p:spPr bwMode="auto">
          <a:xfrm>
            <a:off x="1214414" y="2500306"/>
            <a:ext cx="6984776" cy="200026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0" lvl="1">
              <a:lnSpc>
                <a:spcPct val="150000"/>
              </a:lnSpc>
              <a:defRPr/>
            </a:pPr>
            <a:r>
              <a:rPr lang="en-US" altLang="zh-CN" sz="2000" b="1" dirty="0" smtClean="0">
                <a:solidFill>
                  <a:schemeClr val="accent5">
                    <a:lumMod val="10000"/>
                  </a:schemeClr>
                </a:solidFill>
                <a:latin typeface="+mn-lt"/>
              </a:rPr>
              <a:t>&lt;p class="</a:t>
            </a:r>
            <a:r>
              <a:rPr lang="en-US" altLang="zh-CN" sz="2000" b="1" dirty="0" smtClean="0">
                <a:solidFill>
                  <a:srgbClr val="FF0000"/>
                </a:solidFill>
                <a:latin typeface="+mn-lt"/>
              </a:rPr>
              <a:t>text-left</a:t>
            </a:r>
            <a:r>
              <a:rPr lang="en-US" altLang="zh-CN" sz="2000" b="1" dirty="0" smtClean="0">
                <a:solidFill>
                  <a:schemeClr val="accent5">
                    <a:lumMod val="10000"/>
                  </a:schemeClr>
                </a:solidFill>
                <a:latin typeface="+mn-lt"/>
              </a:rPr>
              <a:t>"&gt;</a:t>
            </a:r>
            <a:r>
              <a:rPr lang="zh-CN" altLang="en-US" sz="2000" b="1" dirty="0" smtClean="0">
                <a:solidFill>
                  <a:schemeClr val="accent5">
                    <a:lumMod val="10000"/>
                  </a:schemeClr>
                </a:solidFill>
                <a:latin typeface="+mn-lt"/>
              </a:rPr>
              <a:t>左对齐</a:t>
            </a:r>
            <a:r>
              <a:rPr lang="en-US" altLang="zh-CN" sz="2000" b="1" dirty="0" smtClean="0">
                <a:solidFill>
                  <a:schemeClr val="accent5">
                    <a:lumMod val="10000"/>
                  </a:schemeClr>
                </a:solidFill>
                <a:latin typeface="+mn-lt"/>
              </a:rPr>
              <a:t>&lt;/p&gt;</a:t>
            </a:r>
          </a:p>
          <a:p>
            <a:pPr marL="0" lvl="1">
              <a:lnSpc>
                <a:spcPct val="150000"/>
              </a:lnSpc>
              <a:defRPr/>
            </a:pPr>
            <a:r>
              <a:rPr lang="en-US" altLang="zh-CN" sz="2000" b="1" dirty="0" smtClean="0">
                <a:solidFill>
                  <a:schemeClr val="accent5">
                    <a:lumMod val="10000"/>
                  </a:schemeClr>
                </a:solidFill>
                <a:latin typeface="+mn-lt"/>
              </a:rPr>
              <a:t>&lt;p class="</a:t>
            </a:r>
            <a:r>
              <a:rPr lang="en-US" altLang="zh-CN" sz="2000" b="1" dirty="0" smtClean="0">
                <a:solidFill>
                  <a:srgbClr val="FF0000"/>
                </a:solidFill>
                <a:latin typeface="+mn-lt"/>
              </a:rPr>
              <a:t>text-center</a:t>
            </a:r>
            <a:r>
              <a:rPr lang="en-US" altLang="zh-CN" sz="2000" b="1" dirty="0" smtClean="0">
                <a:solidFill>
                  <a:schemeClr val="accent5">
                    <a:lumMod val="10000"/>
                  </a:schemeClr>
                </a:solidFill>
                <a:latin typeface="+mn-lt"/>
              </a:rPr>
              <a:t>"&gt;</a:t>
            </a:r>
            <a:r>
              <a:rPr lang="zh-CN" altLang="en-US" sz="2000" b="1" dirty="0" smtClean="0">
                <a:solidFill>
                  <a:schemeClr val="accent5">
                    <a:lumMod val="10000"/>
                  </a:schemeClr>
                </a:solidFill>
                <a:latin typeface="+mn-lt"/>
              </a:rPr>
              <a:t>中间对齐</a:t>
            </a:r>
            <a:r>
              <a:rPr lang="en-US" altLang="zh-CN" sz="2000" b="1" dirty="0" smtClean="0">
                <a:solidFill>
                  <a:schemeClr val="accent5">
                    <a:lumMod val="10000"/>
                  </a:schemeClr>
                </a:solidFill>
                <a:latin typeface="+mn-lt"/>
              </a:rPr>
              <a:t>&lt;/p&gt;</a:t>
            </a:r>
          </a:p>
          <a:p>
            <a:pPr marL="0" lvl="1">
              <a:lnSpc>
                <a:spcPct val="150000"/>
              </a:lnSpc>
              <a:defRPr/>
            </a:pPr>
            <a:r>
              <a:rPr lang="en-US" altLang="zh-CN" sz="2000" b="1" dirty="0" smtClean="0">
                <a:solidFill>
                  <a:schemeClr val="accent5">
                    <a:lumMod val="10000"/>
                  </a:schemeClr>
                </a:solidFill>
                <a:latin typeface="+mn-lt"/>
              </a:rPr>
              <a:t>&lt;p class="</a:t>
            </a:r>
            <a:r>
              <a:rPr lang="en-US" altLang="zh-CN" sz="2000" b="1" dirty="0" smtClean="0">
                <a:solidFill>
                  <a:srgbClr val="FF0000"/>
                </a:solidFill>
                <a:latin typeface="+mn-lt"/>
              </a:rPr>
              <a:t>text-right</a:t>
            </a:r>
            <a:r>
              <a:rPr lang="en-US" altLang="zh-CN" sz="2000" b="1" dirty="0" smtClean="0">
                <a:solidFill>
                  <a:schemeClr val="accent5">
                    <a:lumMod val="10000"/>
                  </a:schemeClr>
                </a:solidFill>
                <a:latin typeface="+mn-lt"/>
              </a:rPr>
              <a:t>"&gt;</a:t>
            </a:r>
            <a:r>
              <a:rPr lang="zh-CN" altLang="en-US" sz="2000" b="1" dirty="0" smtClean="0">
                <a:solidFill>
                  <a:schemeClr val="accent5">
                    <a:lumMod val="10000"/>
                  </a:schemeClr>
                </a:solidFill>
                <a:latin typeface="+mn-lt"/>
              </a:rPr>
              <a:t>右对齐</a:t>
            </a:r>
            <a:r>
              <a:rPr lang="en-US" altLang="zh-CN" sz="2000" b="1" dirty="0" smtClean="0">
                <a:solidFill>
                  <a:schemeClr val="accent5">
                    <a:lumMod val="10000"/>
                  </a:schemeClr>
                </a:solidFill>
                <a:latin typeface="+mn-lt"/>
              </a:rPr>
              <a:t>&lt;/p&gt;</a:t>
            </a:r>
          </a:p>
          <a:p>
            <a:pPr marL="0" lvl="1">
              <a:lnSpc>
                <a:spcPct val="150000"/>
              </a:lnSpc>
              <a:defRPr/>
            </a:pPr>
            <a:r>
              <a:rPr lang="en-US" altLang="zh-CN" sz="2000" b="1" dirty="0" smtClean="0">
                <a:solidFill>
                  <a:schemeClr val="accent5">
                    <a:lumMod val="10000"/>
                  </a:schemeClr>
                </a:solidFill>
                <a:latin typeface="+mn-lt"/>
              </a:rPr>
              <a:t>&lt;p class="</a:t>
            </a:r>
            <a:r>
              <a:rPr lang="en-US" altLang="zh-CN" sz="2000" b="1" dirty="0" smtClean="0">
                <a:solidFill>
                  <a:srgbClr val="FF0000"/>
                </a:solidFill>
                <a:latin typeface="+mn-lt"/>
              </a:rPr>
              <a:t>text-justify</a:t>
            </a:r>
            <a:r>
              <a:rPr lang="en-US" altLang="zh-CN" sz="2000" b="1" dirty="0" smtClean="0">
                <a:solidFill>
                  <a:schemeClr val="accent5">
                    <a:lumMod val="10000"/>
                  </a:schemeClr>
                </a:solidFill>
                <a:latin typeface="+mn-lt"/>
              </a:rPr>
              <a:t>"&gt;</a:t>
            </a:r>
            <a:r>
              <a:rPr lang="zh-CN" altLang="en-US" sz="2000" b="1" dirty="0" smtClean="0">
                <a:solidFill>
                  <a:schemeClr val="accent5">
                    <a:lumMod val="10000"/>
                  </a:schemeClr>
                </a:solidFill>
                <a:latin typeface="+mn-lt"/>
              </a:rPr>
              <a:t>两端对齐</a:t>
            </a:r>
            <a:r>
              <a:rPr lang="en-US" altLang="zh-CN" sz="2000" b="1" dirty="0" smtClean="0">
                <a:solidFill>
                  <a:schemeClr val="accent5">
                    <a:lumMod val="10000"/>
                  </a:schemeClr>
                </a:solidFill>
                <a:latin typeface="+mn-lt"/>
              </a:rPr>
              <a:t>&lt;/p&gt;</a:t>
            </a:r>
          </a:p>
          <a:p>
            <a:pPr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a:t>
            </a:r>
            <a:endParaRPr lang="en-US" altLang="zh-CN" b="1" dirty="0">
              <a:solidFill>
                <a:schemeClr val="accent5">
                  <a:lumMod val="10000"/>
                </a:schemeClr>
              </a:solidFill>
              <a:latin typeface="+mn-lt"/>
            </a:endParaRPr>
          </a:p>
        </p:txBody>
      </p:sp>
    </p:spTree>
    <p:extLst>
      <p:ext uri="{BB962C8B-B14F-4D97-AF65-F5344CB8AC3E}">
        <p14:creationId xmlns="" xmlns:p14="http://schemas.microsoft.com/office/powerpoint/2010/main" val="129362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168" y="285728"/>
            <a:ext cx="2880444" cy="523220"/>
          </a:xfrm>
        </p:spPr>
        <p:txBody>
          <a:bodyPr/>
          <a:lstStyle/>
          <a:p>
            <a:r>
              <a:rPr dirty="0" smtClean="0"/>
              <a:t>回顾与作业点评</a:t>
            </a:r>
            <a:endParaRPr lang="zh-CN" altLang="en-US" dirty="0"/>
          </a:p>
        </p:txBody>
      </p:sp>
      <p:sp>
        <p:nvSpPr>
          <p:cNvPr id="9" name="内容占位符 2"/>
          <p:cNvSpPr>
            <a:spLocks noGrp="1"/>
          </p:cNvSpPr>
          <p:nvPr>
            <p:ph idx="1"/>
          </p:nvPr>
        </p:nvSpPr>
        <p:spPr/>
        <p:txBody>
          <a:bodyPr/>
          <a:lstStyle/>
          <a:p>
            <a:r>
              <a:rPr lang="zh-CN" altLang="en-US" sz="2800" dirty="0" smtClean="0">
                <a:solidFill>
                  <a:srgbClr val="000000"/>
                </a:solidFill>
                <a:cs typeface="Arial" charset="0"/>
              </a:rPr>
              <a:t>哪</a:t>
            </a:r>
            <a:r>
              <a:rPr lang="zh-CN" altLang="zh-CN" sz="2800" dirty="0" smtClean="0">
                <a:solidFill>
                  <a:srgbClr val="000000"/>
                </a:solidFill>
                <a:cs typeface="Arial" charset="0"/>
              </a:rPr>
              <a:t>两种方法</a:t>
            </a:r>
            <a:r>
              <a:rPr lang="zh-CN" altLang="en-US" sz="2800" dirty="0" smtClean="0">
                <a:solidFill>
                  <a:srgbClr val="000000"/>
                </a:solidFill>
                <a:cs typeface="Arial" charset="0"/>
              </a:rPr>
              <a:t>可以</a:t>
            </a:r>
            <a:r>
              <a:rPr lang="zh-CN" altLang="zh-CN" sz="2800" dirty="0" smtClean="0">
                <a:solidFill>
                  <a:srgbClr val="000000"/>
                </a:solidFill>
                <a:cs typeface="Arial" charset="0"/>
              </a:rPr>
              <a:t>实现</a:t>
            </a:r>
            <a:r>
              <a:rPr lang="zh-CN" altLang="zh-CN" sz="2800" dirty="0">
                <a:solidFill>
                  <a:srgbClr val="000000"/>
                </a:solidFill>
                <a:cs typeface="Arial" charset="0"/>
              </a:rPr>
              <a:t>弹性</a:t>
            </a:r>
            <a:r>
              <a:rPr lang="zh-CN" altLang="zh-CN" sz="2800" dirty="0" smtClean="0">
                <a:solidFill>
                  <a:srgbClr val="000000"/>
                </a:solidFill>
                <a:cs typeface="Arial" charset="0"/>
              </a:rPr>
              <a:t>布局</a:t>
            </a:r>
            <a:r>
              <a:rPr lang="zh-CN" altLang="en-US" sz="2800" dirty="0" smtClean="0">
                <a:solidFill>
                  <a:srgbClr val="000000"/>
                </a:solidFill>
                <a:cs typeface="Arial" charset="0"/>
              </a:rPr>
              <a:t>？</a:t>
            </a:r>
            <a:endParaRPr lang="en-US" altLang="zh-CN" sz="2800" dirty="0">
              <a:solidFill>
                <a:srgbClr val="000000"/>
              </a:solidFill>
              <a:cs typeface="Arial" charset="0"/>
            </a:endParaRPr>
          </a:p>
          <a:p>
            <a:r>
              <a:rPr lang="en-US" altLang="zh-CN" sz="2800" dirty="0" smtClean="0">
                <a:solidFill>
                  <a:srgbClr val="000000"/>
                </a:solidFill>
                <a:cs typeface="Arial" charset="0"/>
              </a:rPr>
              <a:t>Flex</a:t>
            </a:r>
            <a:r>
              <a:rPr lang="zh-CN" altLang="en-US" sz="2800" dirty="0" smtClean="0">
                <a:solidFill>
                  <a:srgbClr val="000000"/>
                </a:solidFill>
                <a:cs typeface="Arial" charset="0"/>
              </a:rPr>
              <a:t>布局有哪几种属性？</a:t>
            </a:r>
            <a:endParaRPr lang="en-US" altLang="zh-CN" sz="2800" dirty="0" smtClean="0">
              <a:solidFill>
                <a:srgbClr val="000000"/>
              </a:solidFill>
              <a:cs typeface="Arial" charset="0"/>
            </a:endParaRPr>
          </a:p>
          <a:p>
            <a:r>
              <a:rPr lang="zh-CN" altLang="en-US" sz="2800" dirty="0">
                <a:solidFill>
                  <a:srgbClr val="000000"/>
                </a:solidFill>
                <a:cs typeface="Arial" charset="0"/>
              </a:rPr>
              <a:t>媒体</a:t>
            </a:r>
            <a:r>
              <a:rPr lang="zh-CN" altLang="en-US" sz="2800" dirty="0" smtClean="0">
                <a:solidFill>
                  <a:srgbClr val="000000"/>
                </a:solidFill>
                <a:cs typeface="Arial" charset="0"/>
              </a:rPr>
              <a:t>查询的三个重要元素是什么？</a:t>
            </a:r>
            <a:endParaRPr lang="zh-CN" altLang="en-US" sz="2800" dirty="0">
              <a:solidFill>
                <a:srgbClr val="000000"/>
              </a:solidFill>
              <a:cs typeface="Arial" charset="0"/>
            </a:endParaRPr>
          </a:p>
          <a:p>
            <a:r>
              <a:rPr lang="zh-CN" altLang="en-US" sz="2800" dirty="0">
                <a:cs typeface="Arial" charset="0"/>
              </a:rPr>
              <a:t>响应式布局的优点和</a:t>
            </a:r>
            <a:r>
              <a:rPr lang="zh-CN" altLang="en-US" sz="2800" dirty="0" smtClean="0">
                <a:cs typeface="Arial" charset="0"/>
              </a:rPr>
              <a:t>缺点是什么？</a:t>
            </a:r>
            <a:endParaRPr lang="en-US" altLang="zh-CN" sz="2800" dirty="0">
              <a:cs typeface="Arial" charset="0"/>
            </a:endParaRPr>
          </a:p>
          <a:p>
            <a:endParaRPr lang="zh-CN" altLang="en-US" sz="2800" dirty="0">
              <a:solidFill>
                <a:srgbClr val="000000"/>
              </a:solidFill>
              <a:cs typeface="Arial" charset="0"/>
            </a:endParaRPr>
          </a:p>
          <a:p>
            <a:endParaRPr lang="en-US" altLang="zh-CN" sz="2800" dirty="0" smtClean="0">
              <a:solidFill>
                <a:srgbClr val="000000"/>
              </a:solidFill>
              <a:cs typeface="Arial" charset="0"/>
            </a:endParaRPr>
          </a:p>
          <a:p>
            <a:endParaRPr lang="zh-CN" altLang="en-US" sz="2800" dirty="0">
              <a:solidFill>
                <a:srgbClr val="000000"/>
              </a:solidFill>
              <a:cs typeface="Arial" charset="0"/>
            </a:endParaRPr>
          </a:p>
          <a:p>
            <a:pPr eaLnBrk="1" hangingPunct="1"/>
            <a:r>
              <a:rPr lang="zh-CN" altLang="en-US" sz="2800" dirty="0" smtClean="0">
                <a:solidFill>
                  <a:srgbClr val="FF0000"/>
                </a:solidFill>
              </a:rPr>
              <a:t>点评</a:t>
            </a:r>
            <a:r>
              <a:rPr lang="zh-CN" altLang="en-US" sz="2800" dirty="0">
                <a:solidFill>
                  <a:srgbClr val="FF0000"/>
                </a:solidFill>
              </a:rPr>
              <a:t>作业的提交情况和共性</a:t>
            </a:r>
            <a:r>
              <a:rPr lang="zh-CN" altLang="en-US" sz="2800" dirty="0" smtClean="0">
                <a:solidFill>
                  <a:srgbClr val="FF0000"/>
                </a:solidFill>
              </a:rPr>
              <a:t>问题</a:t>
            </a:r>
            <a:endParaRPr lang="zh-CN" altLang="en-US" sz="2800" dirty="0" smtClean="0"/>
          </a:p>
        </p:txBody>
      </p:sp>
      <p:grpSp>
        <p:nvGrpSpPr>
          <p:cNvPr id="8" name="组合 7"/>
          <p:cNvGrpSpPr/>
          <p:nvPr/>
        </p:nvGrpSpPr>
        <p:grpSpPr>
          <a:xfrm>
            <a:off x="107504" y="724634"/>
            <a:ext cx="1011983" cy="400110"/>
            <a:chOff x="1488315" y="3214686"/>
            <a:chExt cx="1011983" cy="400110"/>
          </a:xfrm>
        </p:grpSpPr>
        <p:pic>
          <p:nvPicPr>
            <p:cNvPr id="13" name="Picture 5" descr="\\prdsoftlab\Softlab\034\01.png"/>
            <p:cNvPicPr>
              <a:picLocks noChangeAspect="1" noChangeArrowheads="1"/>
            </p:cNvPicPr>
            <p:nvPr/>
          </p:nvPicPr>
          <p:blipFill>
            <a:blip r:embed="rId3"/>
            <a:srcRect/>
            <a:stretch>
              <a:fillRect/>
            </a:stretch>
          </p:blipFill>
          <p:spPr bwMode="auto">
            <a:xfrm>
              <a:off x="1488315" y="3243722"/>
              <a:ext cx="442912" cy="321804"/>
            </a:xfrm>
            <a:prstGeom prst="rect">
              <a:avLst/>
            </a:prstGeom>
            <a:noFill/>
          </p:spPr>
        </p:pic>
        <p:sp>
          <p:nvSpPr>
            <p:cNvPr id="14" name="TextBox 13"/>
            <p:cNvSpPr txBox="1"/>
            <p:nvPr/>
          </p:nvSpPr>
          <p:spPr bwMode="auto">
            <a:xfrm>
              <a:off x="1799465" y="3214686"/>
              <a:ext cx="700833"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回顾</a:t>
              </a:r>
            </a:p>
          </p:txBody>
        </p:sp>
      </p:grpSp>
      <p:grpSp>
        <p:nvGrpSpPr>
          <p:cNvPr id="15" name="组合 14"/>
          <p:cNvGrpSpPr/>
          <p:nvPr/>
        </p:nvGrpSpPr>
        <p:grpSpPr>
          <a:xfrm>
            <a:off x="-11028" y="4181018"/>
            <a:ext cx="1497897" cy="400110"/>
            <a:chOff x="1004978" y="4033579"/>
            <a:chExt cx="1497897" cy="400110"/>
          </a:xfrm>
        </p:grpSpPr>
        <p:pic>
          <p:nvPicPr>
            <p:cNvPr id="16" name="Picture 6" descr="\\prdsoftlab\Softlab\034\05.png"/>
            <p:cNvPicPr>
              <a:picLocks noChangeAspect="1" noChangeArrowheads="1"/>
            </p:cNvPicPr>
            <p:nvPr/>
          </p:nvPicPr>
          <p:blipFill>
            <a:blip r:embed="rId4"/>
            <a:srcRect/>
            <a:stretch>
              <a:fillRect/>
            </a:stretch>
          </p:blipFill>
          <p:spPr bwMode="auto">
            <a:xfrm>
              <a:off x="1004978" y="4073649"/>
              <a:ext cx="406395" cy="295272"/>
            </a:xfrm>
            <a:prstGeom prst="rect">
              <a:avLst/>
            </a:prstGeom>
            <a:noFill/>
          </p:spPr>
        </p:pic>
        <p:sp>
          <p:nvSpPr>
            <p:cNvPr id="17" name="TextBox 16"/>
            <p:cNvSpPr txBox="1"/>
            <p:nvPr/>
          </p:nvSpPr>
          <p:spPr bwMode="auto">
            <a:xfrm>
              <a:off x="1285875" y="4033579"/>
              <a:ext cx="1217000"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smtClean="0">
                  <a:latin typeface="黑体" pitchFamily="49" charset="-122"/>
                  <a:ea typeface="黑体" pitchFamily="49" charset="-122"/>
                </a:rPr>
                <a:t>作业点评</a:t>
              </a:r>
              <a:endParaRPr lang="zh-CN" altLang="en-US" sz="2000" b="1" dirty="0">
                <a:latin typeface="黑体" pitchFamily="49" charset="-122"/>
                <a:ea typeface="黑体" pitchFamily="49" charset="-122"/>
              </a:endParaRPr>
            </a:p>
          </p:txBody>
        </p:sp>
      </p:grpSp>
      <p:sp>
        <p:nvSpPr>
          <p:cNvPr id="11" name="灯片编号占位符 10"/>
          <p:cNvSpPr>
            <a:spLocks noGrp="1"/>
          </p:cNvSpPr>
          <p:nvPr>
            <p:ph type="sldNum" sz="quarter" idx="10"/>
          </p:nvPr>
        </p:nvSpPr>
        <p:spPr/>
        <p:txBody>
          <a:bodyPr/>
          <a:lstStyle/>
          <a:p>
            <a:pPr>
              <a:defRPr/>
            </a:pPr>
            <a:fld id="{D4C544AB-AF4C-4A74-B638-213FBE600845}" type="slidenum">
              <a:rPr lang="zh-CN" altLang="en-US" smtClean="0"/>
              <a:pPr>
                <a:defRPr/>
              </a:pPr>
              <a:t>3</a:t>
            </a:fld>
            <a:r>
              <a:rPr lang="en-US" altLang="zh-CN" smtClean="0"/>
              <a:t>/45</a:t>
            </a:r>
            <a:endParaRPr lang="zh-CN" altLang="en-US" dirty="0"/>
          </a:p>
        </p:txBody>
      </p:sp>
    </p:spTree>
    <p:extLst>
      <p:ext uri="{BB962C8B-B14F-4D97-AF65-F5344CB8AC3E}">
        <p14:creationId xmlns="" xmlns:p14="http://schemas.microsoft.com/office/powerpoint/2010/main" val="29706508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8148" y="286077"/>
            <a:ext cx="1106464" cy="523220"/>
          </a:xfrm>
        </p:spPr>
        <p:txBody>
          <a:bodyPr/>
          <a:lstStyle/>
          <a:p>
            <a:pPr>
              <a:defRPr/>
            </a:pPr>
            <a:r>
              <a:rPr lang="zh-CN" altLang="zh-CN" dirty="0" smtClean="0"/>
              <a:t>列表</a:t>
            </a:r>
            <a:endParaRPr lang="zh-CN" altLang="en-US"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内联列表</a:t>
            </a:r>
            <a:endParaRPr lang="en-US" altLang="zh-CN" dirty="0">
              <a:solidFill>
                <a:srgbClr val="FF0000"/>
              </a:solidFill>
            </a:endParaRPr>
          </a:p>
          <a:p>
            <a:pPr>
              <a:defRPr/>
            </a:pPr>
            <a:r>
              <a:rPr lang="zh-CN" altLang="zh-CN" dirty="0"/>
              <a:t>水平定义列表</a:t>
            </a:r>
            <a:endParaRPr lang="en-US" altLang="zh-CN" dirty="0">
              <a:solidFill>
                <a:srgbClr val="FF0000"/>
              </a:solidFill>
            </a:endParaRPr>
          </a:p>
          <a:p>
            <a:pPr>
              <a:defRPr/>
            </a:pPr>
            <a:endParaRPr lang="zh-CN" altLang="en-US" dirty="0">
              <a:solidFill>
                <a:srgbClr val="FF0000"/>
              </a:solidFill>
            </a:endParaRPr>
          </a:p>
        </p:txBody>
      </p:sp>
      <p:grpSp>
        <p:nvGrpSpPr>
          <p:cNvPr id="5" name="组合 14"/>
          <p:cNvGrpSpPr>
            <a:grpSpLocks/>
          </p:cNvGrpSpPr>
          <p:nvPr/>
        </p:nvGrpSpPr>
        <p:grpSpPr bwMode="auto">
          <a:xfrm>
            <a:off x="2267744" y="6312743"/>
            <a:ext cx="4176464" cy="428625"/>
            <a:chOff x="3143240" y="5143512"/>
            <a:chExt cx="4572032" cy="428628"/>
          </a:xfrm>
        </p:grpSpPr>
        <p:sp>
          <p:nvSpPr>
            <p:cNvPr id="6" name="圆角矩形 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8"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bwMode="auto">
            <a:xfrm>
              <a:off x="4254756" y="5187962"/>
              <a:ext cx="278351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a:solidFill>
                    <a:srgbClr val="FBFFFE"/>
                  </a:solidFill>
                  <a:latin typeface="微软雅黑" pitchFamily="34" charset="-122"/>
                  <a:ea typeface="微软雅黑" pitchFamily="34" charset="-122"/>
                </a:rPr>
                <a:t>8</a:t>
              </a:r>
              <a:r>
                <a:rPr lang="zh-CN" altLang="en-US" sz="1600" b="1" spc="300" dirty="0" smtClean="0">
                  <a:solidFill>
                    <a:srgbClr val="FBFFFE"/>
                  </a:solidFill>
                  <a:latin typeface="微软雅黑" pitchFamily="34" charset="-122"/>
                  <a:ea typeface="微软雅黑" pitchFamily="34" charset="-122"/>
                </a:rPr>
                <a:t>：内联列表</a:t>
              </a:r>
              <a:endParaRPr lang="zh-CN" altLang="en-US" sz="1600" b="1" spc="300" dirty="0">
                <a:solidFill>
                  <a:srgbClr val="FBFFFE"/>
                </a:solidFill>
                <a:latin typeface="微软雅黑" pitchFamily="34" charset="-122"/>
                <a:ea typeface="微软雅黑" pitchFamily="34" charset="-122"/>
              </a:endParaRPr>
            </a:p>
          </p:txBody>
        </p:sp>
      </p:grpSp>
      <p:sp>
        <p:nvSpPr>
          <p:cNvPr id="10" name="AutoShape 7"/>
          <p:cNvSpPr>
            <a:spLocks noChangeArrowheads="1"/>
          </p:cNvSpPr>
          <p:nvPr/>
        </p:nvSpPr>
        <p:spPr bwMode="auto">
          <a:xfrm>
            <a:off x="664393" y="1772816"/>
            <a:ext cx="7488832" cy="280831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&lt;ul class="</a:t>
            </a:r>
            <a:r>
              <a:rPr lang="it-IT" altLang="zh-CN" b="1" dirty="0">
                <a:solidFill>
                  <a:srgbClr val="FF0000"/>
                </a:solidFill>
                <a:latin typeface="+mn-lt"/>
              </a:rPr>
              <a:t>list-inline</a:t>
            </a:r>
            <a:r>
              <a:rPr lang="it-IT"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it-IT" altLang="zh-CN" b="1" dirty="0" smtClean="0">
                <a:solidFill>
                  <a:schemeClr val="accent5">
                    <a:lumMod val="10000"/>
                  </a:schemeClr>
                </a:solidFill>
                <a:latin typeface="+mn-lt"/>
              </a:rPr>
              <a:t>	&lt;</a:t>
            </a:r>
            <a:r>
              <a:rPr lang="it-IT" altLang="zh-CN" b="1" dirty="0">
                <a:solidFill>
                  <a:schemeClr val="accent5">
                    <a:lumMod val="10000"/>
                  </a:schemeClr>
                </a:solidFill>
                <a:latin typeface="+mn-lt"/>
              </a:rPr>
              <a:t>li&gt;</a:t>
            </a:r>
            <a:r>
              <a:rPr lang="zh-CN" altLang="en-US" b="1" dirty="0">
                <a:solidFill>
                  <a:schemeClr val="accent5">
                    <a:lumMod val="10000"/>
                  </a:schemeClr>
                </a:solidFill>
                <a:latin typeface="+mn-lt"/>
              </a:rPr>
              <a:t>首页</a:t>
            </a:r>
            <a:r>
              <a:rPr lang="en-US" altLang="zh-CN" b="1" dirty="0">
                <a:solidFill>
                  <a:schemeClr val="accent5">
                    <a:lumMod val="10000"/>
                  </a:schemeClr>
                </a:solidFill>
                <a:latin typeface="+mn-lt"/>
              </a:rPr>
              <a:t>&lt;/</a:t>
            </a:r>
            <a:r>
              <a:rPr lang="it-IT" altLang="zh-CN" b="1" dirty="0">
                <a:solidFill>
                  <a:schemeClr val="accent5">
                    <a:lumMod val="10000"/>
                  </a:schemeClr>
                </a:solidFill>
                <a:latin typeface="+mn-lt"/>
              </a:rPr>
              <a:t>li&gt;</a:t>
            </a:r>
          </a:p>
          <a:p>
            <a:pPr marL="342900" indent="-342900" eaLnBrk="0" hangingPunct="0">
              <a:lnSpc>
                <a:spcPct val="150000"/>
              </a:lnSpc>
              <a:spcBef>
                <a:spcPct val="20000"/>
              </a:spcBef>
              <a:buClr>
                <a:schemeClr val="tx2"/>
              </a:buClr>
              <a:defRPr/>
            </a:pPr>
            <a:r>
              <a:rPr lang="it-IT" altLang="zh-CN" b="1" dirty="0" smtClean="0">
                <a:solidFill>
                  <a:schemeClr val="accent5">
                    <a:lumMod val="10000"/>
                  </a:schemeClr>
                </a:solidFill>
                <a:latin typeface="+mn-lt"/>
              </a:rPr>
              <a:t>	&lt;</a:t>
            </a:r>
            <a:r>
              <a:rPr lang="it-IT" altLang="zh-CN" b="1" dirty="0">
                <a:solidFill>
                  <a:schemeClr val="accent5">
                    <a:lumMod val="10000"/>
                  </a:schemeClr>
                </a:solidFill>
                <a:latin typeface="+mn-lt"/>
              </a:rPr>
              <a:t>li&gt;</a:t>
            </a:r>
            <a:r>
              <a:rPr lang="zh-CN" altLang="en-US" b="1" dirty="0">
                <a:solidFill>
                  <a:schemeClr val="accent5">
                    <a:lumMod val="10000"/>
                  </a:schemeClr>
                </a:solidFill>
                <a:latin typeface="+mn-lt"/>
              </a:rPr>
              <a:t>岗位课</a:t>
            </a:r>
            <a:r>
              <a:rPr lang="en-US" altLang="zh-CN" b="1" dirty="0">
                <a:solidFill>
                  <a:schemeClr val="accent5">
                    <a:lumMod val="10000"/>
                  </a:schemeClr>
                </a:solidFill>
                <a:latin typeface="+mn-lt"/>
              </a:rPr>
              <a:t>&lt;/</a:t>
            </a:r>
            <a:r>
              <a:rPr lang="it-IT" altLang="zh-CN" b="1" dirty="0">
                <a:solidFill>
                  <a:schemeClr val="accent5">
                    <a:lumMod val="10000"/>
                  </a:schemeClr>
                </a:solidFill>
                <a:latin typeface="+mn-lt"/>
              </a:rPr>
              <a:t>li&gt;</a:t>
            </a:r>
          </a:p>
          <a:p>
            <a:pPr marL="342900" indent="-342900" eaLnBrk="0" hangingPunct="0">
              <a:lnSpc>
                <a:spcPct val="150000"/>
              </a:lnSpc>
              <a:spcBef>
                <a:spcPct val="20000"/>
              </a:spcBef>
              <a:buClr>
                <a:schemeClr val="tx2"/>
              </a:buClr>
              <a:defRPr/>
            </a:pPr>
            <a:r>
              <a:rPr lang="it-IT" altLang="zh-CN" b="1" dirty="0" smtClean="0">
                <a:solidFill>
                  <a:schemeClr val="accent5">
                    <a:lumMod val="10000"/>
                  </a:schemeClr>
                </a:solidFill>
                <a:latin typeface="+mn-lt"/>
              </a:rPr>
              <a:t>	&lt;li</a:t>
            </a:r>
            <a:r>
              <a:rPr lang="it-IT" altLang="zh-CN" b="1" dirty="0">
                <a:solidFill>
                  <a:schemeClr val="accent5">
                    <a:lumMod val="10000"/>
                  </a:schemeClr>
                </a:solidFill>
                <a:latin typeface="+mn-lt"/>
              </a:rPr>
              <a:t>&gt;</a:t>
            </a:r>
            <a:r>
              <a:rPr lang="zh-CN" altLang="en-US" b="1" dirty="0">
                <a:solidFill>
                  <a:schemeClr val="accent5">
                    <a:lumMod val="10000"/>
                  </a:schemeClr>
                </a:solidFill>
                <a:latin typeface="+mn-lt"/>
              </a:rPr>
              <a:t>商城</a:t>
            </a:r>
            <a:r>
              <a:rPr lang="en-US" altLang="zh-CN" b="1" dirty="0">
                <a:solidFill>
                  <a:schemeClr val="accent5">
                    <a:lumMod val="10000"/>
                  </a:schemeClr>
                </a:solidFill>
                <a:latin typeface="+mn-lt"/>
              </a:rPr>
              <a:t>&lt;/</a:t>
            </a:r>
            <a:r>
              <a:rPr lang="it-IT" altLang="zh-CN" b="1" dirty="0">
                <a:solidFill>
                  <a:schemeClr val="accent5">
                    <a:lumMod val="10000"/>
                  </a:schemeClr>
                </a:solidFill>
                <a:latin typeface="+mn-lt"/>
              </a:rPr>
              <a:t>li&gt;</a:t>
            </a:r>
          </a:p>
          <a:p>
            <a:pPr marL="342900" indent="-342900" eaLnBrk="0" hangingPunct="0">
              <a:lnSpc>
                <a:spcPct val="150000"/>
              </a:lnSpc>
              <a:spcBef>
                <a:spcPct val="20000"/>
              </a:spcBef>
              <a:buClr>
                <a:schemeClr val="tx2"/>
              </a:buClr>
              <a:defRPr/>
            </a:pPr>
            <a:r>
              <a:rPr lang="it-IT" altLang="zh-CN" b="1" dirty="0" smtClean="0">
                <a:solidFill>
                  <a:schemeClr val="accent5">
                    <a:lumMod val="10000"/>
                  </a:schemeClr>
                </a:solidFill>
                <a:latin typeface="+mn-lt"/>
              </a:rPr>
              <a:t>	&lt;</a:t>
            </a:r>
            <a:r>
              <a:rPr lang="it-IT" altLang="zh-CN" b="1" dirty="0">
                <a:solidFill>
                  <a:schemeClr val="accent5">
                    <a:lumMod val="10000"/>
                  </a:schemeClr>
                </a:solidFill>
                <a:latin typeface="+mn-lt"/>
              </a:rPr>
              <a:t>li&gt;</a:t>
            </a:r>
            <a:r>
              <a:rPr lang="zh-CN" altLang="en-US" b="1" dirty="0">
                <a:solidFill>
                  <a:schemeClr val="accent5">
                    <a:lumMod val="10000"/>
                  </a:schemeClr>
                </a:solidFill>
                <a:latin typeface="+mn-lt"/>
              </a:rPr>
              <a:t>关于我们</a:t>
            </a:r>
            <a:r>
              <a:rPr lang="en-US" altLang="zh-CN" b="1" dirty="0">
                <a:solidFill>
                  <a:schemeClr val="accent5">
                    <a:lumMod val="10000"/>
                  </a:schemeClr>
                </a:solidFill>
                <a:latin typeface="+mn-lt"/>
              </a:rPr>
              <a:t>&lt;/</a:t>
            </a:r>
            <a:r>
              <a:rPr lang="it-IT" altLang="zh-CN" b="1" dirty="0">
                <a:solidFill>
                  <a:schemeClr val="accent5">
                    <a:lumMod val="10000"/>
                  </a:schemeClr>
                </a:solidFill>
                <a:latin typeface="+mn-lt"/>
              </a:rPr>
              <a:t>li&gt;</a:t>
            </a:r>
          </a:p>
          <a:p>
            <a:pPr marL="342900" indent="-342900" eaLnBrk="0" hangingPunct="0">
              <a:lnSpc>
                <a:spcPct val="150000"/>
              </a:lnSpc>
              <a:spcBef>
                <a:spcPct val="20000"/>
              </a:spcBef>
              <a:buClr>
                <a:schemeClr val="tx2"/>
              </a:buClr>
              <a:defRPr/>
            </a:pPr>
            <a:r>
              <a:rPr lang="it-IT" altLang="zh-CN" b="1" dirty="0">
                <a:solidFill>
                  <a:schemeClr val="accent5">
                    <a:lumMod val="10000"/>
                  </a:schemeClr>
                </a:solidFill>
                <a:latin typeface="+mn-lt"/>
              </a:rPr>
              <a:t>&lt;/ul&gt;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1266" name="Picture 2" descr="C:\Users\yaling.he\Desktop\chapter02截图\图2.17　内联列表的显示效果.bm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491880" y="2564904"/>
            <a:ext cx="5186049" cy="234749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组合 70"/>
          <p:cNvGrpSpPr>
            <a:grpSpLocks/>
          </p:cNvGrpSpPr>
          <p:nvPr/>
        </p:nvGrpSpPr>
        <p:grpSpPr bwMode="auto">
          <a:xfrm>
            <a:off x="43483" y="764704"/>
            <a:ext cx="1000125" cy="414337"/>
            <a:chOff x="1000100" y="2528843"/>
            <a:chExt cx="1000132" cy="414475"/>
          </a:xfrm>
        </p:grpSpPr>
        <p:pic>
          <p:nvPicPr>
            <p:cNvPr id="13"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5" name="AutoShape 7"/>
          <p:cNvSpPr>
            <a:spLocks noChangeArrowheads="1"/>
          </p:cNvSpPr>
          <p:nvPr/>
        </p:nvSpPr>
        <p:spPr bwMode="auto">
          <a:xfrm>
            <a:off x="693564" y="2280295"/>
            <a:ext cx="7488832" cy="388843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&lt;dl class="</a:t>
            </a:r>
            <a:r>
              <a:rPr lang="en-US" altLang="zh-CN" b="1" dirty="0">
                <a:solidFill>
                  <a:srgbClr val="FF0000"/>
                </a:solidFill>
                <a:latin typeface="+mn-lt"/>
              </a:rPr>
              <a:t>dl-horizontal</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购物指南</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购物流程、会员价格</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配送方式</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上门自提、海外配送</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售后服务</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dt</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r>
              <a:rPr lang="zh-CN" altLang="en-US" b="1" dirty="0">
                <a:solidFill>
                  <a:schemeClr val="accent5">
                    <a:lumMod val="10000"/>
                  </a:schemeClr>
                </a:solidFill>
                <a:latin typeface="+mn-lt"/>
              </a:rPr>
              <a:t>售后政策、价格保护、退款说明、取消订单、退换货</a:t>
            </a: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dd</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&lt;/dl&gt;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6" name="Picture 2" descr="C:\Users\yaling.he\Desktop\chapter02截图\图2.18　水平定义列表的显示效果.bmp"/>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283093" y="1076741"/>
            <a:ext cx="5697984" cy="135212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7" name="组合 14"/>
          <p:cNvGrpSpPr>
            <a:grpSpLocks/>
          </p:cNvGrpSpPr>
          <p:nvPr/>
        </p:nvGrpSpPr>
        <p:grpSpPr bwMode="auto">
          <a:xfrm>
            <a:off x="2252924" y="6286520"/>
            <a:ext cx="4176464" cy="428625"/>
            <a:chOff x="3143240" y="5143512"/>
            <a:chExt cx="4572032" cy="428628"/>
          </a:xfrm>
        </p:grpSpPr>
        <p:sp>
          <p:nvSpPr>
            <p:cNvPr id="18" name="圆角矩形 1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9" name="圆角矩形 1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20"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 name="TextBox 20"/>
            <p:cNvSpPr txBox="1"/>
            <p:nvPr/>
          </p:nvSpPr>
          <p:spPr bwMode="auto">
            <a:xfrm>
              <a:off x="4254756" y="5187962"/>
              <a:ext cx="3316979"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9</a:t>
              </a:r>
              <a:r>
                <a:rPr lang="zh-CN" altLang="en-US" sz="1600" b="1" spc="300" dirty="0" smtClean="0">
                  <a:solidFill>
                    <a:srgbClr val="FBFFFE"/>
                  </a:solidFill>
                  <a:latin typeface="微软雅黑" pitchFamily="34" charset="-122"/>
                  <a:ea typeface="微软雅黑" pitchFamily="34" charset="-122"/>
                </a:rPr>
                <a:t>：水平定义列表</a:t>
              </a:r>
              <a:endParaRPr lang="zh-CN" altLang="en-US" sz="1600" b="1" spc="300" dirty="0">
                <a:solidFill>
                  <a:srgbClr val="FBFFFE"/>
                </a:solidFill>
                <a:latin typeface="微软雅黑" pitchFamily="34" charset="-122"/>
                <a:ea typeface="微软雅黑" pitchFamily="34" charset="-122"/>
              </a:endParaRPr>
            </a:p>
          </p:txBody>
        </p:sp>
      </p:grpSp>
      <p:sp>
        <p:nvSpPr>
          <p:cNvPr id="22" name="灯片编号占位符 21"/>
          <p:cNvSpPr>
            <a:spLocks noGrp="1"/>
          </p:cNvSpPr>
          <p:nvPr>
            <p:ph type="sldNum" sz="quarter" idx="10"/>
          </p:nvPr>
        </p:nvSpPr>
        <p:spPr/>
        <p:txBody>
          <a:bodyPr/>
          <a:lstStyle/>
          <a:p>
            <a:pPr>
              <a:defRPr/>
            </a:pPr>
            <a:fld id="{D4C544AB-AF4C-4A74-B638-213FBE600845}" type="slidenum">
              <a:rPr lang="zh-CN" altLang="en-US" smtClean="0"/>
              <a:pPr>
                <a:defRPr/>
              </a:pPr>
              <a:t>30</a:t>
            </a:fld>
            <a:r>
              <a:rPr lang="en-US" altLang="zh-CN" smtClean="0"/>
              <a:t>/45</a:t>
            </a:r>
            <a:endParaRPr lang="zh-CN" altLang="en-US" dirty="0"/>
          </a:p>
        </p:txBody>
      </p:sp>
    </p:spTree>
    <p:extLst>
      <p:ext uri="{BB962C8B-B14F-4D97-AF65-F5344CB8AC3E}">
        <p14:creationId xmlns="" xmlns:p14="http://schemas.microsoft.com/office/powerpoint/2010/main" val="140659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266"/>
                                        </p:tgtEl>
                                        <p:attrNameLst>
                                          <p:attrName>style.visibility</p:attrName>
                                        </p:attrNameLst>
                                      </p:cBhvr>
                                      <p:to>
                                        <p:strVal val="visible"/>
                                      </p:to>
                                    </p:set>
                                    <p:animEffect transition="in" filter="wipe(left)">
                                      <p:cBhvr>
                                        <p:cTn id="15" dur="500"/>
                                        <p:tgtEl>
                                          <p:spTgt spid="11266"/>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10"/>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1266"/>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58147" y="286077"/>
            <a:ext cx="1106465" cy="523220"/>
          </a:xfrm>
        </p:spPr>
        <p:txBody>
          <a:bodyPr/>
          <a:lstStyle/>
          <a:p>
            <a:pPr>
              <a:defRPr/>
            </a:pPr>
            <a:r>
              <a:rPr lang="zh-CN" altLang="zh-CN" dirty="0" smtClean="0"/>
              <a:t>表</a:t>
            </a:r>
            <a:r>
              <a:rPr lang="zh-CN" altLang="zh-CN" dirty="0"/>
              <a:t>单</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en-US" altLang="zh-CN" dirty="0" smtClean="0"/>
          </a:p>
          <a:p>
            <a:pPr>
              <a:defRPr/>
            </a:pPr>
            <a:r>
              <a:rPr lang="zh-CN" altLang="zh-CN" dirty="0" smtClean="0"/>
              <a:t>内</a:t>
            </a:r>
            <a:r>
              <a:rPr lang="zh-CN" altLang="zh-CN" dirty="0"/>
              <a:t>联表单</a:t>
            </a:r>
            <a:endParaRPr lang="en-US" altLang="zh-CN" dirty="0"/>
          </a:p>
          <a:p>
            <a:pPr>
              <a:defRPr/>
            </a:pPr>
            <a:r>
              <a:rPr lang="zh-CN" altLang="zh-CN" dirty="0"/>
              <a:t>横向表单</a:t>
            </a:r>
            <a:endParaRPr lang="en-US" altLang="zh-CN" dirty="0"/>
          </a:p>
          <a:p>
            <a:pPr>
              <a:defRPr/>
            </a:pPr>
            <a:r>
              <a:rPr lang="zh-CN" altLang="zh-CN" dirty="0"/>
              <a:t>验证提示状态</a:t>
            </a:r>
            <a:endParaRPr lang="en-US" altLang="zh-CN" dirty="0"/>
          </a:p>
          <a:p>
            <a:pPr>
              <a:defRPr/>
            </a:pPr>
            <a:r>
              <a:rPr lang="zh-CN" altLang="zh-CN" dirty="0"/>
              <a:t>控件大小</a:t>
            </a:r>
            <a:endParaRPr lang="zh-CN" altLang="en-US" dirty="0"/>
          </a:p>
          <a:p>
            <a:pPr>
              <a:defRPr/>
            </a:pPr>
            <a:endParaRPr lang="zh-CN" altLang="en-US" dirty="0"/>
          </a:p>
        </p:txBody>
      </p:sp>
      <p:sp>
        <p:nvSpPr>
          <p:cNvPr id="8" name="AutoShape 7"/>
          <p:cNvSpPr>
            <a:spLocks noChangeArrowheads="1"/>
          </p:cNvSpPr>
          <p:nvPr/>
        </p:nvSpPr>
        <p:spPr bwMode="auto">
          <a:xfrm>
            <a:off x="827584" y="1268760"/>
            <a:ext cx="7488832" cy="446449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 action="#"&gt;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form-group</a:t>
            </a:r>
            <a:r>
              <a:rPr lang="en-US" altLang="zh-CN" b="1" dirty="0">
                <a:solidFill>
                  <a:schemeClr val="accent5">
                    <a:lumMod val="10000"/>
                  </a:schemeClr>
                </a:solidFill>
                <a:latin typeface="+mn-lt"/>
              </a:rPr>
              <a:t> "&gt;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zh-CN" altLang="en-US" b="1" dirty="0">
                <a:solidFill>
                  <a:schemeClr val="accent5">
                    <a:lumMod val="10000"/>
                  </a:schemeClr>
                </a:solidFill>
                <a:latin typeface="+mn-lt"/>
              </a:rPr>
              <a:t>姓名</a:t>
            </a:r>
            <a:r>
              <a:rPr lang="zh-CN" altLang="en-US" b="1" dirty="0" smtClean="0">
                <a:solidFill>
                  <a:schemeClr val="accent5">
                    <a:lumMod val="10000"/>
                  </a:schemeClr>
                </a:solidFill>
                <a:latin typeface="+mn-lt"/>
              </a:rPr>
              <a:t>：</a:t>
            </a: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input class="</a:t>
            </a:r>
            <a:r>
              <a:rPr lang="en-US" altLang="zh-CN" b="1" dirty="0">
                <a:solidFill>
                  <a:srgbClr val="FF0000"/>
                </a:solidFill>
                <a:latin typeface="+mn-lt"/>
              </a:rPr>
              <a:t>form-control</a:t>
            </a:r>
            <a:r>
              <a:rPr lang="en-US" altLang="zh-CN" b="1" dirty="0">
                <a:solidFill>
                  <a:schemeClr val="accent5">
                    <a:lumMod val="10000"/>
                  </a:schemeClr>
                </a:solidFill>
                <a:latin typeface="+mn-lt"/>
              </a:rPr>
              <a:t>" type="text" </a:t>
            </a:r>
            <a:r>
              <a:rPr lang="en-US" altLang="zh-CN" b="1" dirty="0" smtClean="0">
                <a:solidFill>
                  <a:schemeClr val="accent5">
                    <a:lumMod val="10000"/>
                  </a:schemeClr>
                </a:solidFill>
                <a:latin typeface="+mn-lt"/>
              </a:rPr>
              <a:t>/&gt;</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form-group</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a:t>
            </a:r>
            <a:r>
              <a:rPr lang="zh-CN" altLang="en-US" b="1" dirty="0">
                <a:solidFill>
                  <a:schemeClr val="accent5">
                    <a:lumMod val="10000"/>
                  </a:schemeClr>
                </a:solidFill>
                <a:latin typeface="+mn-lt"/>
              </a:rPr>
              <a:t>邮箱</a:t>
            </a:r>
            <a:r>
              <a:rPr lang="zh-CN" altLang="en-US" b="1" dirty="0" smtClean="0">
                <a:solidFill>
                  <a:schemeClr val="accent5">
                    <a:lumMod val="10000"/>
                  </a:schemeClr>
                </a:solidFill>
                <a:latin typeface="+mn-lt"/>
              </a:rPr>
              <a:t>：</a:t>
            </a:r>
            <a:r>
              <a:rPr lang="en-US" altLang="zh-CN" b="1" dirty="0" smtClean="0">
                <a:solidFill>
                  <a:schemeClr val="accent5">
                    <a:lumMod val="10000"/>
                  </a:schemeClr>
                </a:solidFill>
                <a:latin typeface="+mn-lt"/>
              </a:rPr>
              <a:t>&lt;</a:t>
            </a:r>
            <a:r>
              <a:rPr lang="en-US" altLang="zh-CN" b="1" dirty="0">
                <a:solidFill>
                  <a:schemeClr val="accent5">
                    <a:lumMod val="10000"/>
                  </a:schemeClr>
                </a:solidFill>
                <a:latin typeface="+mn-lt"/>
              </a:rPr>
              <a:t>input class="</a:t>
            </a:r>
            <a:r>
              <a:rPr lang="en-US" altLang="zh-CN" b="1" dirty="0">
                <a:solidFill>
                  <a:srgbClr val="FF0000"/>
                </a:solidFill>
                <a:latin typeface="+mn-lt"/>
              </a:rPr>
              <a:t>form-control</a:t>
            </a:r>
            <a:r>
              <a:rPr lang="en-US" altLang="zh-CN" b="1" dirty="0">
                <a:solidFill>
                  <a:schemeClr val="accent5">
                    <a:lumMod val="10000"/>
                  </a:schemeClr>
                </a:solidFill>
                <a:latin typeface="+mn-lt"/>
              </a:rPr>
              <a:t>" type="email" </a:t>
            </a:r>
            <a:r>
              <a:rPr lang="en-US" altLang="zh-CN" b="1" dirty="0" smtClean="0">
                <a:solidFill>
                  <a:schemeClr val="accent5">
                    <a:lumMod val="10000"/>
                  </a:schemeClr>
                </a:solidFill>
                <a:latin typeface="+mn-lt"/>
              </a:rPr>
              <a:t>/&gt;</a:t>
            </a:r>
            <a:endParaRPr lang="en-US" altLang="zh-CN" b="1" dirty="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&lt;input class=" </a:t>
            </a:r>
            <a:r>
              <a:rPr lang="en-US" altLang="zh-CN" b="1" dirty="0">
                <a:solidFill>
                  <a:srgbClr val="FF0000"/>
                </a:solidFill>
                <a:latin typeface="+mn-lt"/>
              </a:rPr>
              <a:t>form-control</a:t>
            </a:r>
            <a:r>
              <a:rPr lang="en-US" altLang="zh-CN" b="1" dirty="0">
                <a:solidFill>
                  <a:schemeClr val="accent5">
                    <a:lumMod val="10000"/>
                  </a:schemeClr>
                </a:solidFill>
                <a:latin typeface="+mn-lt"/>
              </a:rPr>
              <a:t> " type="submit" </a:t>
            </a:r>
            <a:r>
              <a:rPr lang="zh-CN" altLang="en-US" b="1" dirty="0">
                <a:solidFill>
                  <a:schemeClr val="accent5">
                    <a:lumMod val="10000"/>
                  </a:schemeClr>
                </a:solidFill>
                <a:latin typeface="+mn-lt"/>
              </a:rPr>
              <a:t>提交 </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9" name="组合 14"/>
          <p:cNvGrpSpPr>
            <a:grpSpLocks/>
          </p:cNvGrpSpPr>
          <p:nvPr/>
        </p:nvGrpSpPr>
        <p:grpSpPr bwMode="auto">
          <a:xfrm>
            <a:off x="2555776" y="6168727"/>
            <a:ext cx="3744416" cy="381635"/>
            <a:chOff x="3143240" y="5143512"/>
            <a:chExt cx="4572032" cy="428628"/>
          </a:xfrm>
        </p:grpSpPr>
        <p:sp>
          <p:nvSpPr>
            <p:cNvPr id="10" name="圆角矩形 9"/>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1" name="圆角矩形 10"/>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2"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p:cNvSpPr txBox="1"/>
            <p:nvPr/>
          </p:nvSpPr>
          <p:spPr bwMode="auto">
            <a:xfrm>
              <a:off x="4431116" y="5187962"/>
              <a:ext cx="2430791" cy="338556"/>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10</a:t>
              </a:r>
              <a:r>
                <a:rPr lang="zh-CN" altLang="en-US" sz="1600" b="1" spc="300" dirty="0" smtClean="0">
                  <a:solidFill>
                    <a:srgbClr val="FBFFFE"/>
                  </a:solidFill>
                  <a:latin typeface="微软雅黑" pitchFamily="34" charset="-122"/>
                  <a:ea typeface="微软雅黑" pitchFamily="34" charset="-122"/>
                </a:rPr>
                <a:t>：表单</a:t>
              </a:r>
              <a:endParaRPr lang="zh-CN" altLang="en-US" sz="1600" b="1" spc="300" dirty="0">
                <a:solidFill>
                  <a:srgbClr val="FBFFFE"/>
                </a:solidFill>
                <a:latin typeface="微软雅黑" pitchFamily="34" charset="-122"/>
                <a:ea typeface="微软雅黑" pitchFamily="34" charset="-122"/>
              </a:endParaRPr>
            </a:p>
          </p:txBody>
        </p:sp>
      </p:grpSp>
      <p:grpSp>
        <p:nvGrpSpPr>
          <p:cNvPr id="14" name="组合 70"/>
          <p:cNvGrpSpPr>
            <a:grpSpLocks/>
          </p:cNvGrpSpPr>
          <p:nvPr/>
        </p:nvGrpSpPr>
        <p:grpSpPr bwMode="auto">
          <a:xfrm>
            <a:off x="43483" y="764704"/>
            <a:ext cx="1000125" cy="414337"/>
            <a:chOff x="1000100" y="2528843"/>
            <a:chExt cx="1000132" cy="414475"/>
          </a:xfrm>
        </p:grpSpPr>
        <p:pic>
          <p:nvPicPr>
            <p:cNvPr id="15" name="Picture 8" descr="E:\设计支持\模板设计\s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7" name="灯片编号占位符 16"/>
          <p:cNvSpPr>
            <a:spLocks noGrp="1"/>
          </p:cNvSpPr>
          <p:nvPr>
            <p:ph type="sldNum" sz="quarter" idx="10"/>
          </p:nvPr>
        </p:nvSpPr>
        <p:spPr/>
        <p:txBody>
          <a:bodyPr/>
          <a:lstStyle/>
          <a:p>
            <a:pPr>
              <a:defRPr/>
            </a:pPr>
            <a:fld id="{D4C544AB-AF4C-4A74-B638-213FBE600845}" type="slidenum">
              <a:rPr lang="zh-CN" altLang="en-US" smtClean="0"/>
              <a:pPr>
                <a:defRPr/>
              </a:pPr>
              <a:t>31</a:t>
            </a:fld>
            <a:r>
              <a:rPr lang="en-US" altLang="zh-CN" smtClean="0"/>
              <a:t>/45</a:t>
            </a:r>
            <a:endParaRPr lang="zh-CN" altLang="en-US" dirty="0"/>
          </a:p>
        </p:txBody>
      </p:sp>
    </p:spTree>
    <p:extLst>
      <p:ext uri="{BB962C8B-B14F-4D97-AF65-F5344CB8AC3E}">
        <p14:creationId xmlns="" xmlns:p14="http://schemas.microsoft.com/office/powerpoint/2010/main" val="226147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4"/>
                                        </p:tgtEl>
                                        <p:attrNameLst>
                                          <p:attrName>style.visibility</p:attrName>
                                        </p:attrNameLst>
                                      </p:cBhvr>
                                      <p:to>
                                        <p:strVal val="hidden"/>
                                      </p:to>
                                    </p:set>
                                  </p:childTnLst>
                                </p:cTn>
                              </p:par>
                              <p:par>
                                <p:cTn id="12" presetID="1" presetClass="exit" presetSubtype="0" fill="hold" grpId="1" nodeType="withEffect">
                                  <p:stCondLst>
                                    <p:cond delay="0"/>
                                  </p:stCondLst>
                                  <p:childTnLst>
                                    <p:set>
                                      <p:cBhvr>
                                        <p:cTn id="13" dur="1" fill="hold">
                                          <p:stCondLst>
                                            <p:cond delay="0"/>
                                          </p:stCondLst>
                                        </p:cTn>
                                        <p:tgtEl>
                                          <p:spTgt spid="8"/>
                                        </p:tgtEl>
                                        <p:attrNameLst>
                                          <p:attrName>style.visibility</p:attrName>
                                        </p:attrNameLst>
                                      </p:cBhvr>
                                      <p:to>
                                        <p:strVal val="hidden"/>
                                      </p:to>
                                    </p:set>
                                  </p:childTnLst>
                                </p:cTn>
                              </p:par>
                            </p:childTnLst>
                          </p:cTn>
                        </p:par>
                        <p:par>
                          <p:cTn id="14" fill="hold">
                            <p:stCondLst>
                              <p:cond delay="0"/>
                            </p:stCondLst>
                            <p:childTnLst>
                              <p:par>
                                <p:cTn id="15" presetID="1" presetClass="exit" presetSubtype="0" fill="hold" nodeType="after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8305" y="70634"/>
            <a:ext cx="1656308" cy="954107"/>
          </a:xfrm>
        </p:spPr>
        <p:txBody>
          <a:bodyPr/>
          <a:lstStyle/>
          <a:p>
            <a:pPr>
              <a:defRPr/>
            </a:pPr>
            <a:r>
              <a:rPr lang="zh-CN" altLang="zh-CN" dirty="0"/>
              <a:t>内联表单</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sp>
        <p:nvSpPr>
          <p:cNvPr id="8" name="AutoShape 7"/>
          <p:cNvSpPr>
            <a:spLocks noChangeArrowheads="1"/>
          </p:cNvSpPr>
          <p:nvPr/>
        </p:nvSpPr>
        <p:spPr bwMode="auto">
          <a:xfrm>
            <a:off x="899592" y="1268760"/>
            <a:ext cx="7488832" cy="1800200"/>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 action="#"  class="</a:t>
            </a:r>
            <a:r>
              <a:rPr lang="en-US" altLang="zh-CN" b="1" dirty="0">
                <a:solidFill>
                  <a:srgbClr val="FF0000"/>
                </a:solidFill>
                <a:latin typeface="+mn-lt"/>
              </a:rPr>
              <a:t>form-inline</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a:t>
            </a:r>
            <a:r>
              <a:rPr lang="zh-CN" altLang="en-US" b="1" dirty="0">
                <a:solidFill>
                  <a:schemeClr val="accent5">
                    <a:lumMod val="10000"/>
                  </a:schemeClr>
                </a:solidFill>
                <a:latin typeface="+mn-lt"/>
              </a:rPr>
              <a:t>省略部分</a:t>
            </a:r>
            <a:r>
              <a:rPr lang="en-US" altLang="zh-CN" b="1" dirty="0">
                <a:solidFill>
                  <a:schemeClr val="accent5">
                    <a:lumMod val="10000"/>
                  </a:schemeClr>
                </a:solidFill>
                <a:latin typeface="+mn-lt"/>
              </a:rPr>
              <a:t>HTML</a:t>
            </a:r>
            <a:r>
              <a:rPr lang="zh-CN" altLang="en-US" b="1" dirty="0">
                <a:solidFill>
                  <a:schemeClr val="accent5">
                    <a:lumMod val="10000"/>
                  </a:schemeClr>
                </a:solidFill>
                <a:latin typeface="+mn-lt"/>
              </a:rPr>
              <a:t>代码</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4338" name="Picture 2" descr="C:\Users\yaling.he\Desktop\chapter02截图\图2.21　内联表单.bmp"/>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26443" y="3501008"/>
            <a:ext cx="6473730" cy="129051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 name="组合 70"/>
          <p:cNvGrpSpPr>
            <a:grpSpLocks/>
          </p:cNvGrpSpPr>
          <p:nvPr/>
        </p:nvGrpSpPr>
        <p:grpSpPr bwMode="auto">
          <a:xfrm>
            <a:off x="43483" y="764704"/>
            <a:ext cx="1000125" cy="414337"/>
            <a:chOff x="1000100" y="2528843"/>
            <a:chExt cx="1000132" cy="414475"/>
          </a:xfrm>
        </p:grpSpPr>
        <p:pic>
          <p:nvPicPr>
            <p:cNvPr id="9" name="Picture 8" descr="E:\设计支持\模板设计\s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1" name="灯片编号占位符 10"/>
          <p:cNvSpPr>
            <a:spLocks noGrp="1"/>
          </p:cNvSpPr>
          <p:nvPr>
            <p:ph type="sldNum" sz="quarter" idx="10"/>
          </p:nvPr>
        </p:nvSpPr>
        <p:spPr/>
        <p:txBody>
          <a:bodyPr/>
          <a:lstStyle/>
          <a:p>
            <a:pPr>
              <a:defRPr/>
            </a:pPr>
            <a:fld id="{D4C544AB-AF4C-4A74-B638-213FBE600845}" type="slidenum">
              <a:rPr lang="zh-CN" altLang="en-US" smtClean="0"/>
              <a:pPr>
                <a:defRPr/>
              </a:pPr>
              <a:t>32</a:t>
            </a:fld>
            <a:r>
              <a:rPr lang="en-US" altLang="zh-CN" smtClean="0"/>
              <a:t>/45</a:t>
            </a:r>
            <a:endParaRPr lang="zh-CN" altLang="en-US" dirty="0"/>
          </a:p>
        </p:txBody>
      </p:sp>
    </p:spTree>
    <p:extLst>
      <p:ext uri="{BB962C8B-B14F-4D97-AF65-F5344CB8AC3E}">
        <p14:creationId xmlns="" xmlns:p14="http://schemas.microsoft.com/office/powerpoint/2010/main" val="93687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wipe(left)">
                                      <p:cBhvr>
                                        <p:cTn id="12" dur="5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308305" y="70634"/>
            <a:ext cx="1656308" cy="954107"/>
          </a:xfrm>
        </p:spPr>
        <p:txBody>
          <a:bodyPr/>
          <a:lstStyle/>
          <a:p>
            <a:pPr>
              <a:defRPr/>
            </a:pPr>
            <a:r>
              <a:rPr lang="zh-CN" altLang="zh-CN" dirty="0"/>
              <a:t>横向表单</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endParaRPr lang="zh-CN" altLang="en-US" dirty="0"/>
          </a:p>
        </p:txBody>
      </p:sp>
      <p:grpSp>
        <p:nvGrpSpPr>
          <p:cNvPr id="5" name="组合 14"/>
          <p:cNvGrpSpPr>
            <a:grpSpLocks/>
          </p:cNvGrpSpPr>
          <p:nvPr/>
        </p:nvGrpSpPr>
        <p:grpSpPr bwMode="auto">
          <a:xfrm>
            <a:off x="2555776" y="6168727"/>
            <a:ext cx="3744416" cy="381635"/>
            <a:chOff x="3143240" y="5143512"/>
            <a:chExt cx="4572032" cy="428628"/>
          </a:xfrm>
        </p:grpSpPr>
        <p:sp>
          <p:nvSpPr>
            <p:cNvPr id="6" name="圆角矩形 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7" name="圆角矩形 6"/>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8" name="Picture 8" descr="说话气泡new"/>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bwMode="auto">
            <a:xfrm>
              <a:off x="3993368" y="5187962"/>
              <a:ext cx="3306289" cy="380242"/>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11</a:t>
              </a:r>
              <a:r>
                <a:rPr lang="zh-CN" altLang="en-US" sz="1600" b="1" spc="300" dirty="0" smtClean="0">
                  <a:solidFill>
                    <a:srgbClr val="FBFFFE"/>
                  </a:solidFill>
                  <a:latin typeface="微软雅黑" pitchFamily="34" charset="-122"/>
                  <a:ea typeface="微软雅黑" pitchFamily="34" charset="-122"/>
                </a:rPr>
                <a:t>：横向表单</a:t>
              </a:r>
              <a:endParaRPr lang="zh-CN" altLang="en-US" sz="1600" b="1" spc="300" dirty="0">
                <a:solidFill>
                  <a:srgbClr val="FBFFFE"/>
                </a:solidFill>
                <a:latin typeface="微软雅黑" pitchFamily="34" charset="-122"/>
                <a:ea typeface="微软雅黑" pitchFamily="34" charset="-122"/>
              </a:endParaRPr>
            </a:p>
          </p:txBody>
        </p:sp>
      </p:grpSp>
      <p:sp>
        <p:nvSpPr>
          <p:cNvPr id="10" name="AutoShape 7"/>
          <p:cNvSpPr>
            <a:spLocks noChangeArrowheads="1"/>
          </p:cNvSpPr>
          <p:nvPr/>
        </p:nvSpPr>
        <p:spPr bwMode="auto">
          <a:xfrm>
            <a:off x="899592" y="1268760"/>
            <a:ext cx="7632848" cy="460851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 action="#" class="</a:t>
            </a:r>
            <a:r>
              <a:rPr lang="en-US" altLang="zh-CN" b="1" dirty="0">
                <a:solidFill>
                  <a:srgbClr val="FF0000"/>
                </a:solidFill>
                <a:latin typeface="+mn-lt"/>
              </a:rPr>
              <a:t>form-horizontal</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a:t>
            </a:r>
            <a:r>
              <a:rPr lang="en-US" altLang="zh-CN" b="1" dirty="0">
                <a:solidFill>
                  <a:srgbClr val="FF0000"/>
                </a:solidFill>
                <a:latin typeface="+mn-lt"/>
              </a:rPr>
              <a:t>form-group</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&lt;span class="col-sm-2 text-center"&gt;</a:t>
            </a:r>
            <a:r>
              <a:rPr lang="zh-CN" altLang="en-US" b="1" dirty="0">
                <a:solidFill>
                  <a:schemeClr val="accent5">
                    <a:lumMod val="10000"/>
                  </a:schemeClr>
                </a:solidFill>
                <a:latin typeface="+mn-lt"/>
              </a:rPr>
              <a:t>姓名：</a:t>
            </a:r>
            <a:r>
              <a:rPr lang="en-US" altLang="zh-CN" b="1" dirty="0">
                <a:solidFill>
                  <a:schemeClr val="accent5">
                    <a:lumMod val="10000"/>
                  </a:schemeClr>
                </a:solidFill>
                <a:latin typeface="+mn-lt"/>
              </a:rPr>
              <a:t>&lt;/span&gt;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 class="col-sm-10"&gt;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&lt;input class="form-control " type="text" placeholder="</a:t>
            </a:r>
            <a:r>
              <a:rPr lang="zh-CN" altLang="en-US" b="1" dirty="0">
                <a:solidFill>
                  <a:schemeClr val="accent5">
                    <a:lumMod val="10000"/>
                  </a:schemeClr>
                </a:solidFill>
                <a:latin typeface="+mn-lt"/>
              </a:rPr>
              <a:t>请输入你的姓名</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        &lt;/div&gt;</a:t>
            </a: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&lt;!—</a:t>
            </a:r>
            <a:r>
              <a:rPr lang="zh-CN" altLang="en-US" b="1" dirty="0">
                <a:solidFill>
                  <a:schemeClr val="accent5">
                    <a:lumMod val="10000"/>
                  </a:schemeClr>
                </a:solidFill>
                <a:latin typeface="+mn-lt"/>
              </a:rPr>
              <a:t>省略部分</a:t>
            </a:r>
            <a:r>
              <a:rPr lang="en-US" altLang="zh-CN" b="1" dirty="0">
                <a:solidFill>
                  <a:schemeClr val="accent5">
                    <a:lumMod val="10000"/>
                  </a:schemeClr>
                </a:solidFill>
                <a:latin typeface="+mn-lt"/>
              </a:rPr>
              <a:t>HTML</a:t>
            </a:r>
            <a:r>
              <a:rPr lang="zh-CN" altLang="en-US" b="1" dirty="0">
                <a:solidFill>
                  <a:schemeClr val="accent5">
                    <a:lumMod val="10000"/>
                  </a:schemeClr>
                </a:solidFill>
                <a:latin typeface="+mn-lt"/>
              </a:rPr>
              <a:t>代码</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&lt;/form&gt;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5362" name="Picture 2" descr="C:\Users\yaling.he\Desktop\chapter02截图\图2.22　横向表单.bm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965322" y="3789040"/>
            <a:ext cx="5824321" cy="184692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组合 70"/>
          <p:cNvGrpSpPr>
            <a:grpSpLocks/>
          </p:cNvGrpSpPr>
          <p:nvPr/>
        </p:nvGrpSpPr>
        <p:grpSpPr bwMode="auto">
          <a:xfrm>
            <a:off x="43483" y="764704"/>
            <a:ext cx="1000125" cy="414337"/>
            <a:chOff x="1000100" y="2528843"/>
            <a:chExt cx="1000132" cy="414475"/>
          </a:xfrm>
        </p:grpSpPr>
        <p:pic>
          <p:nvPicPr>
            <p:cNvPr id="13"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5" name="灯片编号占位符 14"/>
          <p:cNvSpPr>
            <a:spLocks noGrp="1"/>
          </p:cNvSpPr>
          <p:nvPr>
            <p:ph type="sldNum" sz="quarter" idx="10"/>
          </p:nvPr>
        </p:nvSpPr>
        <p:spPr/>
        <p:txBody>
          <a:bodyPr/>
          <a:lstStyle/>
          <a:p>
            <a:pPr>
              <a:defRPr/>
            </a:pPr>
            <a:fld id="{D4C544AB-AF4C-4A74-B638-213FBE600845}" type="slidenum">
              <a:rPr lang="zh-CN" altLang="en-US" smtClean="0"/>
              <a:pPr>
                <a:defRPr/>
              </a:pPr>
              <a:t>33</a:t>
            </a:fld>
            <a:r>
              <a:rPr lang="en-US" altLang="zh-CN" smtClean="0"/>
              <a:t>/45</a:t>
            </a:r>
            <a:endParaRPr lang="zh-CN" altLang="en-US" dirty="0"/>
          </a:p>
        </p:txBody>
      </p:sp>
    </p:spTree>
    <p:extLst>
      <p:ext uri="{BB962C8B-B14F-4D97-AF65-F5344CB8AC3E}">
        <p14:creationId xmlns="" xmlns:p14="http://schemas.microsoft.com/office/powerpoint/2010/main" val="226147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62"/>
                                        </p:tgtEl>
                                        <p:attrNameLst>
                                          <p:attrName>style.visibility</p:attrName>
                                        </p:attrNameLst>
                                      </p:cBhvr>
                                      <p:to>
                                        <p:strVal val="visible"/>
                                      </p:to>
                                    </p:set>
                                    <p:animEffect transition="in" filter="wipe(left)">
                                      <p:cBhvr>
                                        <p:cTn id="12" dur="500"/>
                                        <p:tgtEl>
                                          <p:spTgt spid="15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4208" y="116632"/>
            <a:ext cx="2520405" cy="864096"/>
          </a:xfrm>
        </p:spPr>
        <p:txBody>
          <a:bodyPr/>
          <a:lstStyle/>
          <a:p>
            <a:pPr>
              <a:defRPr/>
            </a:pPr>
            <a:r>
              <a:rPr lang="zh-CN" altLang="zh-CN" dirty="0"/>
              <a:t>验证提示状态</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en-US" altLang="zh-CN" dirty="0"/>
              <a:t>.</a:t>
            </a:r>
            <a:r>
              <a:rPr lang="en-US" altLang="zh-CN" dirty="0" smtClean="0"/>
              <a:t>has-warning     </a:t>
            </a:r>
            <a:r>
              <a:rPr lang="zh-CN" altLang="zh-CN" dirty="0" smtClean="0"/>
              <a:t>警告</a:t>
            </a:r>
            <a:r>
              <a:rPr lang="zh-CN" altLang="zh-CN" dirty="0"/>
              <a:t>（黄色）</a:t>
            </a:r>
            <a:endParaRPr lang="en-US" altLang="zh-CN" dirty="0" smtClean="0"/>
          </a:p>
          <a:p>
            <a:pPr>
              <a:defRPr/>
            </a:pPr>
            <a:r>
              <a:rPr lang="en-US" altLang="zh-CN" dirty="0" smtClean="0"/>
              <a:t>.has-error        </a:t>
            </a:r>
            <a:r>
              <a:rPr lang="zh-CN" altLang="zh-CN" dirty="0" smtClean="0"/>
              <a:t>错误</a:t>
            </a:r>
            <a:r>
              <a:rPr lang="zh-CN" altLang="zh-CN" dirty="0"/>
              <a:t>（红色）</a:t>
            </a:r>
            <a:endParaRPr lang="en-US" altLang="zh-CN" dirty="0" smtClean="0"/>
          </a:p>
          <a:p>
            <a:pPr>
              <a:defRPr/>
            </a:pPr>
            <a:r>
              <a:rPr lang="en-US" altLang="zh-CN" dirty="0" smtClean="0"/>
              <a:t>.has-success   </a:t>
            </a:r>
            <a:r>
              <a:rPr lang="zh-CN" altLang="zh-CN" dirty="0" smtClean="0"/>
              <a:t>成功</a:t>
            </a:r>
            <a:r>
              <a:rPr lang="zh-CN" altLang="zh-CN" dirty="0"/>
              <a:t>（绿色</a:t>
            </a:r>
            <a:r>
              <a:rPr lang="zh-CN" altLang="zh-CN" dirty="0" smtClean="0"/>
              <a:t>）</a:t>
            </a: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34</a:t>
            </a:fld>
            <a:r>
              <a:rPr lang="en-US" altLang="zh-CN" smtClean="0"/>
              <a:t>/45</a:t>
            </a:r>
            <a:endParaRPr lang="zh-CN" altLang="en-US" dirty="0"/>
          </a:p>
        </p:txBody>
      </p:sp>
    </p:spTree>
    <p:extLst>
      <p:ext uri="{BB962C8B-B14F-4D97-AF65-F5344CB8AC3E}">
        <p14:creationId xmlns="" xmlns:p14="http://schemas.microsoft.com/office/powerpoint/2010/main" val="2261472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2280" y="70634"/>
            <a:ext cx="1872333" cy="954107"/>
          </a:xfrm>
        </p:spPr>
        <p:txBody>
          <a:bodyPr/>
          <a:lstStyle/>
          <a:p>
            <a:pPr>
              <a:defRPr/>
            </a:pPr>
            <a:r>
              <a:rPr lang="zh-CN" altLang="zh-CN" dirty="0"/>
              <a:t>控件大小</a:t>
            </a:r>
            <a:endParaRPr lang="zh-CN" altLang="en-US" dirty="0"/>
          </a:p>
        </p:txBody>
      </p:sp>
      <p:sp>
        <p:nvSpPr>
          <p:cNvPr id="3" name="内容占位符 2"/>
          <p:cNvSpPr>
            <a:spLocks noGrp="1"/>
          </p:cNvSpPr>
          <p:nvPr>
            <p:ph idx="1"/>
          </p:nvPr>
        </p:nvSpPr>
        <p:spPr>
          <a:xfrm>
            <a:off x="784225" y="1214438"/>
            <a:ext cx="7645400" cy="5143500"/>
          </a:xfrm>
        </p:spPr>
        <p:txBody>
          <a:bodyPr/>
          <a:lstStyle/>
          <a:p>
            <a:pPr>
              <a:defRPr/>
            </a:pPr>
            <a:r>
              <a:rPr lang="zh-CN" altLang="en-US" dirty="0" smtClean="0"/>
              <a:t>大型输入框</a:t>
            </a:r>
            <a:endParaRPr lang="en-US" altLang="zh-CN" dirty="0" smtClean="0"/>
          </a:p>
          <a:p>
            <a:pPr>
              <a:defRPr/>
            </a:pPr>
            <a:r>
              <a:rPr lang="zh-CN" altLang="en-US" dirty="0" smtClean="0"/>
              <a:t>小型输入框</a:t>
            </a:r>
            <a:endParaRPr lang="zh-CN" altLang="en-US" dirty="0"/>
          </a:p>
        </p:txBody>
      </p:sp>
      <p:sp>
        <p:nvSpPr>
          <p:cNvPr id="5" name="AutoShape 7"/>
          <p:cNvSpPr>
            <a:spLocks noChangeArrowheads="1"/>
          </p:cNvSpPr>
          <p:nvPr/>
        </p:nvSpPr>
        <p:spPr bwMode="auto">
          <a:xfrm>
            <a:off x="827584" y="2143116"/>
            <a:ext cx="7632848" cy="3024336"/>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type="text" class="</a:t>
            </a:r>
            <a:r>
              <a:rPr lang="en-US" altLang="zh-CN" b="1" dirty="0">
                <a:solidFill>
                  <a:srgbClr val="FF0000"/>
                </a:solidFill>
                <a:latin typeface="+mn-lt"/>
              </a:rPr>
              <a:t>input-</a:t>
            </a:r>
            <a:r>
              <a:rPr lang="en-US" altLang="zh-CN" b="1" dirty="0" err="1">
                <a:solidFill>
                  <a:srgbClr val="FF0000"/>
                </a:solidFill>
                <a:latin typeface="+mn-lt"/>
              </a:rPr>
              <a:t>lg</a:t>
            </a:r>
            <a:r>
              <a:rPr lang="en-US" altLang="zh-CN" b="1" dirty="0">
                <a:solidFill>
                  <a:srgbClr val="FF0000"/>
                </a:solidFill>
                <a:latin typeface="+mn-lt"/>
              </a:rPr>
              <a:t> </a:t>
            </a:r>
            <a:r>
              <a:rPr lang="en-US" altLang="zh-CN" b="1" dirty="0">
                <a:solidFill>
                  <a:schemeClr val="accent5">
                    <a:lumMod val="10000"/>
                  </a:schemeClr>
                </a:solidFill>
                <a:latin typeface="+mn-lt"/>
              </a:rPr>
              <a:t>form-control" placeholder="</a:t>
            </a:r>
            <a:r>
              <a:rPr lang="zh-CN" altLang="en-US" b="1" dirty="0">
                <a:solidFill>
                  <a:schemeClr val="accent5">
                    <a:lumMod val="10000"/>
                  </a:schemeClr>
                </a:solidFill>
                <a:latin typeface="+mn-lt"/>
              </a:rPr>
              <a:t>大型输入框</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type="text" class="form-control" placeholder="</a:t>
            </a:r>
            <a:r>
              <a:rPr lang="zh-CN" altLang="en-US" b="1" dirty="0">
                <a:solidFill>
                  <a:schemeClr val="accent5">
                    <a:lumMod val="10000"/>
                  </a:schemeClr>
                </a:solidFill>
                <a:latin typeface="+mn-lt"/>
              </a:rPr>
              <a:t>正常输入框</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type="text" class="</a:t>
            </a:r>
            <a:r>
              <a:rPr lang="en-US" altLang="zh-CN" b="1" dirty="0">
                <a:solidFill>
                  <a:srgbClr val="FF0000"/>
                </a:solidFill>
                <a:latin typeface="+mn-lt"/>
              </a:rPr>
              <a:t>input-</a:t>
            </a:r>
            <a:r>
              <a:rPr lang="en-US" altLang="zh-CN" b="1" dirty="0" err="1">
                <a:solidFill>
                  <a:srgbClr val="FF0000"/>
                </a:solidFill>
                <a:latin typeface="+mn-lt"/>
              </a:rPr>
              <a:t>sm</a:t>
            </a:r>
            <a:r>
              <a:rPr lang="en-US" altLang="zh-CN" b="1" dirty="0">
                <a:solidFill>
                  <a:srgbClr val="FF0000"/>
                </a:solidFill>
                <a:latin typeface="+mn-lt"/>
              </a:rPr>
              <a:t> </a:t>
            </a:r>
            <a:r>
              <a:rPr lang="en-US" altLang="zh-CN" b="1" dirty="0">
                <a:solidFill>
                  <a:schemeClr val="accent5">
                    <a:lumMod val="10000"/>
                  </a:schemeClr>
                </a:solidFill>
                <a:latin typeface="+mn-lt"/>
              </a:rPr>
              <a:t>form-control" </a:t>
            </a:r>
            <a:endParaRPr lang="en-US" altLang="zh-CN" b="1" dirty="0" smtClean="0">
              <a:solidFill>
                <a:schemeClr val="accent5">
                  <a:lumMod val="10000"/>
                </a:schemeClr>
              </a:solidFill>
              <a:latin typeface="+mn-lt"/>
            </a:endParaRPr>
          </a:p>
          <a:p>
            <a:pPr marL="342900" indent="-342900" eaLnBrk="0" hangingPunct="0">
              <a:lnSpc>
                <a:spcPct val="150000"/>
              </a:lnSpc>
              <a:spcBef>
                <a:spcPct val="20000"/>
              </a:spcBef>
              <a:buClr>
                <a:schemeClr val="tx2"/>
              </a:buClr>
              <a:defRPr/>
            </a:pPr>
            <a:r>
              <a:rPr lang="en-US" altLang="zh-CN" b="1" dirty="0" smtClean="0">
                <a:solidFill>
                  <a:schemeClr val="accent5">
                    <a:lumMod val="10000"/>
                  </a:schemeClr>
                </a:solidFill>
                <a:latin typeface="+mn-lt"/>
              </a:rPr>
              <a:t>            placeholder</a:t>
            </a:r>
            <a:r>
              <a:rPr lang="en-US" altLang="zh-CN" b="1" dirty="0">
                <a:solidFill>
                  <a:schemeClr val="accent5">
                    <a:lumMod val="10000"/>
                  </a:schemeClr>
                </a:solidFill>
                <a:latin typeface="+mn-lt"/>
              </a:rPr>
              <a:t>="</a:t>
            </a:r>
            <a:r>
              <a:rPr lang="zh-CN" altLang="en-US" b="1" dirty="0">
                <a:solidFill>
                  <a:schemeClr val="accent5">
                    <a:lumMod val="10000"/>
                  </a:schemeClr>
                </a:solidFill>
                <a:latin typeface="+mn-lt"/>
              </a:rPr>
              <a:t>小型输入框</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6386" name="Picture 2" descr="C:\Users\yaling.he\Desktop\chapter02截图\图2.23　3种尺寸的输入框.bmp"/>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643306" y="4500594"/>
            <a:ext cx="4332739" cy="207167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 name="组合 70"/>
          <p:cNvGrpSpPr>
            <a:grpSpLocks/>
          </p:cNvGrpSpPr>
          <p:nvPr/>
        </p:nvGrpSpPr>
        <p:grpSpPr bwMode="auto">
          <a:xfrm>
            <a:off x="43483" y="764704"/>
            <a:ext cx="1000125" cy="414337"/>
            <a:chOff x="1000100" y="2528843"/>
            <a:chExt cx="1000132" cy="414475"/>
          </a:xfrm>
        </p:grpSpPr>
        <p:pic>
          <p:nvPicPr>
            <p:cNvPr id="8" name="Picture 8" descr="E:\设计支持\模板设计\sl.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0" name="灯片编号占位符 9"/>
          <p:cNvSpPr>
            <a:spLocks noGrp="1"/>
          </p:cNvSpPr>
          <p:nvPr>
            <p:ph type="sldNum" sz="quarter" idx="10"/>
          </p:nvPr>
        </p:nvSpPr>
        <p:spPr/>
        <p:txBody>
          <a:bodyPr/>
          <a:lstStyle/>
          <a:p>
            <a:pPr>
              <a:defRPr/>
            </a:pPr>
            <a:fld id="{D4C544AB-AF4C-4A74-B638-213FBE600845}" type="slidenum">
              <a:rPr lang="zh-CN" altLang="en-US" smtClean="0"/>
              <a:pPr>
                <a:defRPr/>
              </a:pPr>
              <a:t>35</a:t>
            </a:fld>
            <a:r>
              <a:rPr lang="en-US" altLang="zh-CN" smtClean="0"/>
              <a:t>/45</a:t>
            </a:r>
            <a:endParaRPr lang="zh-CN" altLang="en-US" dirty="0"/>
          </a:p>
        </p:txBody>
      </p:sp>
    </p:spTree>
    <p:extLst>
      <p:ext uri="{BB962C8B-B14F-4D97-AF65-F5344CB8AC3E}">
        <p14:creationId xmlns="" xmlns:p14="http://schemas.microsoft.com/office/powerpoint/2010/main" val="226147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386"/>
                                        </p:tgtEl>
                                        <p:attrNameLst>
                                          <p:attrName>style.visibility</p:attrName>
                                        </p:attrNameLst>
                                      </p:cBhvr>
                                      <p:to>
                                        <p:strVal val="visible"/>
                                      </p:to>
                                    </p:set>
                                    <p:animEffect transition="in" filter="wipe(left)">
                                      <p:cBhvr>
                                        <p:cTn id="15" dur="5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48265" y="286077"/>
            <a:ext cx="2016348" cy="523220"/>
          </a:xfrm>
        </p:spPr>
        <p:txBody>
          <a:bodyPr/>
          <a:lstStyle/>
          <a:p>
            <a:pPr>
              <a:defRPr/>
            </a:pPr>
            <a:r>
              <a:rPr lang="zh-CN" altLang="zh-CN" dirty="0" smtClean="0"/>
              <a:t>按钮</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按钮样式</a:t>
            </a:r>
            <a:endParaRPr lang="en-US" altLang="zh-CN" dirty="0"/>
          </a:p>
          <a:p>
            <a:pPr>
              <a:defRPr/>
            </a:pPr>
            <a:r>
              <a:rPr lang="zh-CN" altLang="zh-CN" dirty="0"/>
              <a:t>按钮大小</a:t>
            </a:r>
            <a:endParaRPr lang="en-US" altLang="zh-CN" dirty="0"/>
          </a:p>
          <a:p>
            <a:pPr>
              <a:defRPr/>
            </a:pPr>
            <a:endParaRPr lang="en-US" altLang="zh-CN" dirty="0" smtClean="0"/>
          </a:p>
        </p:txBody>
      </p:sp>
      <p:sp>
        <p:nvSpPr>
          <p:cNvPr id="5" name="AutoShape 7"/>
          <p:cNvSpPr>
            <a:spLocks noChangeArrowheads="1"/>
          </p:cNvSpPr>
          <p:nvPr/>
        </p:nvSpPr>
        <p:spPr bwMode="auto">
          <a:xfrm>
            <a:off x="323528" y="1772816"/>
            <a:ext cx="8064896" cy="3672408"/>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-default</a:t>
            </a:r>
            <a:r>
              <a:rPr lang="en-US" altLang="zh-CN" b="1" dirty="0">
                <a:solidFill>
                  <a:schemeClr val="accent5">
                    <a:lumMod val="10000"/>
                  </a:schemeClr>
                </a:solidFill>
                <a:latin typeface="+mn-lt"/>
              </a:rPr>
              <a:t>" value="default(</a:t>
            </a:r>
            <a:r>
              <a:rPr lang="zh-CN" altLang="en-US" b="1" dirty="0">
                <a:solidFill>
                  <a:schemeClr val="accent5">
                    <a:lumMod val="10000"/>
                  </a:schemeClr>
                </a:solidFill>
                <a:latin typeface="+mn-lt"/>
              </a:rPr>
              <a:t>灰色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-primary</a:t>
            </a:r>
            <a:r>
              <a:rPr lang="en-US" altLang="zh-CN" b="1" dirty="0">
                <a:solidFill>
                  <a:schemeClr val="accent5">
                    <a:lumMod val="10000"/>
                  </a:schemeClr>
                </a:solidFill>
                <a:latin typeface="+mn-lt"/>
              </a:rPr>
              <a:t>" value="primary(</a:t>
            </a:r>
            <a:r>
              <a:rPr lang="zh-CN" altLang="en-US" b="1" dirty="0">
                <a:solidFill>
                  <a:schemeClr val="accent5">
                    <a:lumMod val="10000"/>
                  </a:schemeClr>
                </a:solidFill>
                <a:latin typeface="+mn-lt"/>
              </a:rPr>
              <a:t>深蓝色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-success</a:t>
            </a:r>
            <a:r>
              <a:rPr lang="en-US" altLang="zh-CN" b="1" dirty="0">
                <a:solidFill>
                  <a:schemeClr val="accent5">
                    <a:lumMod val="10000"/>
                  </a:schemeClr>
                </a:solidFill>
                <a:latin typeface="+mn-lt"/>
              </a:rPr>
              <a:t>" value="success(</a:t>
            </a:r>
            <a:r>
              <a:rPr lang="zh-CN" altLang="en-US" b="1" dirty="0">
                <a:solidFill>
                  <a:schemeClr val="accent5">
                    <a:lumMod val="10000"/>
                  </a:schemeClr>
                </a:solidFill>
                <a:latin typeface="+mn-lt"/>
              </a:rPr>
              <a:t>绿色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-info</a:t>
            </a:r>
            <a:r>
              <a:rPr lang="en-US" altLang="zh-CN" b="1" dirty="0">
                <a:solidFill>
                  <a:schemeClr val="accent5">
                    <a:lumMod val="10000"/>
                  </a:schemeClr>
                </a:solidFill>
                <a:latin typeface="+mn-lt"/>
              </a:rPr>
              <a:t>" value="info(</a:t>
            </a:r>
            <a:r>
              <a:rPr lang="zh-CN" altLang="en-US" b="1" dirty="0">
                <a:solidFill>
                  <a:schemeClr val="accent5">
                    <a:lumMod val="10000"/>
                  </a:schemeClr>
                </a:solidFill>
                <a:latin typeface="+mn-lt"/>
              </a:rPr>
              <a:t>天蓝色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-warning</a:t>
            </a:r>
            <a:r>
              <a:rPr lang="en-US" altLang="zh-CN" b="1" dirty="0">
                <a:solidFill>
                  <a:schemeClr val="accent5">
                    <a:lumMod val="10000"/>
                  </a:schemeClr>
                </a:solidFill>
                <a:latin typeface="+mn-lt"/>
              </a:rPr>
              <a:t>" value="warning(</a:t>
            </a:r>
            <a:r>
              <a:rPr lang="zh-CN" altLang="en-US" b="1" dirty="0">
                <a:solidFill>
                  <a:schemeClr val="accent5">
                    <a:lumMod val="10000"/>
                  </a:schemeClr>
                </a:solidFill>
                <a:latin typeface="+mn-lt"/>
              </a:rPr>
              <a:t>黄色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-danger</a:t>
            </a:r>
            <a:r>
              <a:rPr lang="en-US" altLang="zh-CN" b="1" dirty="0">
                <a:solidFill>
                  <a:schemeClr val="accent5">
                    <a:lumMod val="10000"/>
                  </a:schemeClr>
                </a:solidFill>
                <a:latin typeface="+mn-lt"/>
              </a:rPr>
              <a:t>" value="danger(</a:t>
            </a:r>
            <a:r>
              <a:rPr lang="zh-CN" altLang="en-US" b="1" dirty="0">
                <a:solidFill>
                  <a:schemeClr val="accent5">
                    <a:lumMod val="10000"/>
                  </a:schemeClr>
                </a:solidFill>
                <a:latin typeface="+mn-lt"/>
              </a:rPr>
              <a:t>红色</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rgbClr val="FF0000"/>
                </a:solidFill>
                <a:latin typeface="+mn-lt"/>
              </a:rPr>
              <a:t>btn</a:t>
            </a:r>
            <a:r>
              <a:rPr lang="en-US" altLang="zh-CN" b="1" dirty="0">
                <a:solidFill>
                  <a:srgbClr val="FF0000"/>
                </a:solidFill>
                <a:latin typeface="+mn-lt"/>
              </a:rPr>
              <a:t>-link</a:t>
            </a:r>
            <a:r>
              <a:rPr lang="en-US" altLang="zh-CN" b="1" dirty="0">
                <a:solidFill>
                  <a:schemeClr val="accent5">
                    <a:lumMod val="10000"/>
                  </a:schemeClr>
                </a:solidFill>
                <a:latin typeface="+mn-lt"/>
              </a:rPr>
              <a:t>" value="link(</a:t>
            </a:r>
            <a:r>
              <a:rPr lang="zh-CN" altLang="en-US" b="1" dirty="0">
                <a:solidFill>
                  <a:schemeClr val="accent5">
                    <a:lumMod val="10000"/>
                  </a:schemeClr>
                </a:solidFill>
                <a:latin typeface="+mn-lt"/>
              </a:rPr>
              <a:t>链接</a:t>
            </a:r>
            <a:r>
              <a:rPr lang="en-US" altLang="zh-CN" b="1" dirty="0">
                <a:solidFill>
                  <a:schemeClr val="accent5">
                    <a:lumMod val="10000"/>
                  </a:schemeClr>
                </a:solidFill>
                <a:latin typeface="+mn-lt"/>
              </a:rPr>
              <a:t>)"/&gt;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pic>
        <p:nvPicPr>
          <p:cNvPr id="17410" name="Picture 2" descr="C:\Users\yaling.he\Desktop\chapter02截图\图2.24　按钮样式.bmp"/>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68871" y="4523997"/>
            <a:ext cx="8478877" cy="170204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 name="组合 14"/>
          <p:cNvGrpSpPr>
            <a:grpSpLocks/>
          </p:cNvGrpSpPr>
          <p:nvPr/>
        </p:nvGrpSpPr>
        <p:grpSpPr bwMode="auto">
          <a:xfrm>
            <a:off x="2457685" y="6358874"/>
            <a:ext cx="3744416" cy="381635"/>
            <a:chOff x="3143240" y="5143512"/>
            <a:chExt cx="4572032" cy="428628"/>
          </a:xfrm>
        </p:grpSpPr>
        <p:sp>
          <p:nvSpPr>
            <p:cNvPr id="8" name="圆角矩形 7"/>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9" name="圆角矩形 8"/>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0" name="Picture 8" descr="说话气泡new"/>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10"/>
            <p:cNvSpPr txBox="1"/>
            <p:nvPr/>
          </p:nvSpPr>
          <p:spPr bwMode="auto">
            <a:xfrm>
              <a:off x="3993366" y="5187962"/>
              <a:ext cx="3306289" cy="380242"/>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12</a:t>
              </a:r>
              <a:r>
                <a:rPr lang="zh-CN" altLang="en-US" sz="1600" b="1" spc="300" dirty="0" smtClean="0">
                  <a:solidFill>
                    <a:srgbClr val="FBFFFE"/>
                  </a:solidFill>
                  <a:latin typeface="微软雅黑" pitchFamily="34" charset="-122"/>
                  <a:ea typeface="微软雅黑" pitchFamily="34" charset="-122"/>
                </a:rPr>
                <a:t>：按钮样式</a:t>
              </a:r>
              <a:endParaRPr lang="zh-CN" altLang="en-US" sz="1600" b="1" spc="300" dirty="0">
                <a:solidFill>
                  <a:srgbClr val="FBFFFE"/>
                </a:solidFill>
                <a:latin typeface="微软雅黑" pitchFamily="34" charset="-122"/>
                <a:ea typeface="微软雅黑" pitchFamily="34" charset="-122"/>
              </a:endParaRPr>
            </a:p>
          </p:txBody>
        </p:sp>
      </p:grpSp>
      <p:grpSp>
        <p:nvGrpSpPr>
          <p:cNvPr id="12" name="组合 70"/>
          <p:cNvGrpSpPr>
            <a:grpSpLocks/>
          </p:cNvGrpSpPr>
          <p:nvPr/>
        </p:nvGrpSpPr>
        <p:grpSpPr bwMode="auto">
          <a:xfrm>
            <a:off x="43483" y="764704"/>
            <a:ext cx="1000125" cy="414337"/>
            <a:chOff x="1000100" y="2528843"/>
            <a:chExt cx="1000132" cy="414475"/>
          </a:xfrm>
        </p:grpSpPr>
        <p:pic>
          <p:nvPicPr>
            <p:cNvPr id="13" name="Picture 8" descr="E:\设计支持\模板设计\sl.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sp>
        <p:nvSpPr>
          <p:cNvPr id="15" name="AutoShape 7"/>
          <p:cNvSpPr>
            <a:spLocks noChangeArrowheads="1"/>
          </p:cNvSpPr>
          <p:nvPr/>
        </p:nvSpPr>
        <p:spPr bwMode="auto">
          <a:xfrm>
            <a:off x="79329" y="2290134"/>
            <a:ext cx="8856984" cy="3084884"/>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-default </a:t>
            </a:r>
            <a:r>
              <a:rPr lang="en-US" altLang="zh-CN" b="1" dirty="0" err="1">
                <a:solidFill>
                  <a:srgbClr val="FF0000"/>
                </a:solidFill>
                <a:latin typeface="+mn-lt"/>
              </a:rPr>
              <a:t>btn-lg</a:t>
            </a:r>
            <a:r>
              <a:rPr lang="en-US" altLang="zh-CN" b="1" dirty="0">
                <a:solidFill>
                  <a:schemeClr val="accent5">
                    <a:lumMod val="10000"/>
                  </a:schemeClr>
                </a:solidFill>
                <a:latin typeface="+mn-lt"/>
              </a:rPr>
              <a:t>"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value</a:t>
            </a:r>
            <a:r>
              <a:rPr lang="en-US" altLang="zh-CN" b="1" dirty="0">
                <a:solidFill>
                  <a:schemeClr val="accent5">
                    <a:lumMod val="10000"/>
                  </a:schemeClr>
                </a:solidFill>
                <a:latin typeface="+mn-lt"/>
              </a:rPr>
              <a:t>="default(</a:t>
            </a:r>
            <a:r>
              <a:rPr lang="zh-CN" altLang="en-US" b="1" dirty="0">
                <a:solidFill>
                  <a:schemeClr val="accent5">
                    <a:lumMod val="10000"/>
                  </a:schemeClr>
                </a:solidFill>
                <a:latin typeface="+mn-lt"/>
              </a:rPr>
              <a:t>灰色</a:t>
            </a:r>
            <a:r>
              <a:rPr lang="en-US" altLang="zh-CN" b="1" dirty="0">
                <a:solidFill>
                  <a:schemeClr val="accent5">
                    <a:lumMod val="10000"/>
                  </a:schemeClr>
                </a:solidFill>
                <a:latin typeface="+mn-lt"/>
              </a:rPr>
              <a:t>)</a:t>
            </a:r>
            <a:r>
              <a:rPr lang="zh-CN" altLang="en-US" b="1" dirty="0">
                <a:solidFill>
                  <a:schemeClr val="accent5">
                    <a:lumMod val="10000"/>
                  </a:schemeClr>
                </a:solidFill>
                <a:latin typeface="+mn-lt"/>
              </a:rPr>
              <a:t>大型</a:t>
            </a:r>
            <a:r>
              <a:rPr lang="en-US" altLang="zh-CN" b="1" dirty="0">
                <a:solidFill>
                  <a:schemeClr val="accent5">
                    <a:lumMod val="10000"/>
                  </a:schemeClr>
                </a:solidFill>
                <a:latin typeface="+mn-lt"/>
              </a:rPr>
              <a:t>"/&gt;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-primary "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value</a:t>
            </a:r>
            <a:r>
              <a:rPr lang="en-US" altLang="zh-CN" b="1" dirty="0">
                <a:solidFill>
                  <a:schemeClr val="accent5">
                    <a:lumMod val="10000"/>
                  </a:schemeClr>
                </a:solidFill>
                <a:latin typeface="+mn-lt"/>
              </a:rPr>
              <a:t>="primary(</a:t>
            </a:r>
            <a:r>
              <a:rPr lang="zh-CN" altLang="en-US" b="1" dirty="0">
                <a:solidFill>
                  <a:schemeClr val="accent5">
                    <a:lumMod val="10000"/>
                  </a:schemeClr>
                </a:solidFill>
                <a:latin typeface="+mn-lt"/>
              </a:rPr>
              <a:t>深蓝色</a:t>
            </a:r>
            <a:r>
              <a:rPr lang="en-US" altLang="zh-CN" b="1" dirty="0">
                <a:solidFill>
                  <a:schemeClr val="accent5">
                    <a:lumMod val="10000"/>
                  </a:schemeClr>
                </a:solidFill>
                <a:latin typeface="+mn-lt"/>
              </a:rPr>
              <a:t>) </a:t>
            </a:r>
            <a:r>
              <a:rPr lang="zh-CN" altLang="en-US" b="1" dirty="0">
                <a:solidFill>
                  <a:schemeClr val="accent5">
                    <a:lumMod val="10000"/>
                  </a:schemeClr>
                </a:solidFill>
                <a:latin typeface="+mn-lt"/>
              </a:rPr>
              <a:t>默认大小</a:t>
            </a:r>
            <a:r>
              <a:rPr lang="en-US" altLang="zh-CN" b="1" dirty="0">
                <a:solidFill>
                  <a:schemeClr val="accent5">
                    <a:lumMod val="10000"/>
                  </a:schemeClr>
                </a:solidFill>
                <a:latin typeface="+mn-lt"/>
              </a:rPr>
              <a:t>"/&gt;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-success </a:t>
            </a:r>
            <a:r>
              <a:rPr lang="en-US" altLang="zh-CN" b="1" dirty="0" err="1">
                <a:solidFill>
                  <a:srgbClr val="FF0000"/>
                </a:solidFill>
                <a:latin typeface="+mn-lt"/>
              </a:rPr>
              <a:t>btn-sm</a:t>
            </a:r>
            <a:r>
              <a:rPr lang="en-US" altLang="zh-CN" b="1" dirty="0">
                <a:solidFill>
                  <a:schemeClr val="accent5">
                    <a:lumMod val="10000"/>
                  </a:schemeClr>
                </a:solidFill>
                <a:latin typeface="+mn-lt"/>
              </a:rPr>
              <a:t>" </a:t>
            </a:r>
            <a:endParaRPr lang="en-US" altLang="zh-CN" b="1" dirty="0" smtClean="0">
              <a:solidFill>
                <a:schemeClr val="accent5">
                  <a:lumMod val="10000"/>
                </a:schemeClr>
              </a:solidFill>
              <a:latin typeface="+mn-lt"/>
            </a:endParaRPr>
          </a:p>
          <a:p>
            <a:pPr marL="342900" indent="-342900" eaLnBrk="0" hangingPunct="0">
              <a:lnSpc>
                <a:spcPct val="150000"/>
              </a:lnSpc>
              <a:spcBef>
                <a:spcPts val="0"/>
              </a:spcBef>
              <a:buClr>
                <a:schemeClr val="tx2"/>
              </a:buClr>
              <a:defRPr/>
            </a:pPr>
            <a:r>
              <a:rPr lang="en-US" altLang="zh-CN" b="1" dirty="0" smtClean="0">
                <a:solidFill>
                  <a:schemeClr val="accent5">
                    <a:lumMod val="10000"/>
                  </a:schemeClr>
                </a:solidFill>
                <a:latin typeface="+mn-lt"/>
              </a:rPr>
              <a:t>            value</a:t>
            </a:r>
            <a:r>
              <a:rPr lang="en-US" altLang="zh-CN" b="1" dirty="0">
                <a:solidFill>
                  <a:schemeClr val="accent5">
                    <a:lumMod val="10000"/>
                  </a:schemeClr>
                </a:solidFill>
                <a:latin typeface="+mn-lt"/>
              </a:rPr>
              <a:t>="success(</a:t>
            </a:r>
            <a:r>
              <a:rPr lang="zh-CN" altLang="en-US" b="1" dirty="0">
                <a:solidFill>
                  <a:schemeClr val="accent5">
                    <a:lumMod val="10000"/>
                  </a:schemeClr>
                </a:solidFill>
                <a:latin typeface="+mn-lt"/>
              </a:rPr>
              <a:t>绿色</a:t>
            </a:r>
            <a:r>
              <a:rPr lang="en-US" altLang="zh-CN" b="1" dirty="0">
                <a:solidFill>
                  <a:schemeClr val="accent5">
                    <a:lumMod val="10000"/>
                  </a:schemeClr>
                </a:solidFill>
                <a:latin typeface="+mn-lt"/>
              </a:rPr>
              <a:t>)</a:t>
            </a:r>
            <a:r>
              <a:rPr lang="zh-CN" altLang="en-US" b="1" dirty="0">
                <a:solidFill>
                  <a:schemeClr val="accent5">
                    <a:lumMod val="10000"/>
                  </a:schemeClr>
                </a:solidFill>
                <a:latin typeface="+mn-lt"/>
              </a:rPr>
              <a:t>小型</a:t>
            </a:r>
            <a:r>
              <a:rPr lang="en-US" altLang="zh-CN" b="1" dirty="0">
                <a:solidFill>
                  <a:schemeClr val="accent5">
                    <a:lumMod val="10000"/>
                  </a:schemeClr>
                </a:solidFill>
                <a:latin typeface="+mn-lt"/>
              </a:rPr>
              <a:t>"/&gt;</a:t>
            </a:r>
          </a:p>
          <a:p>
            <a:pPr marL="342900" indent="-342900" eaLnBrk="0" hangingPunct="0">
              <a:lnSpc>
                <a:spcPct val="150000"/>
              </a:lnSpc>
              <a:spcBef>
                <a:spcPts val="0"/>
              </a:spcBef>
              <a:buClr>
                <a:schemeClr val="tx2"/>
              </a:buClr>
              <a:defRPr/>
            </a:pPr>
            <a:r>
              <a:rPr lang="en-US" altLang="zh-CN" b="1" dirty="0">
                <a:solidFill>
                  <a:schemeClr val="accent5">
                    <a:lumMod val="10000"/>
                  </a:schemeClr>
                </a:solidFill>
                <a:latin typeface="+mn-lt"/>
              </a:rPr>
              <a:t>&lt;input type="button" class="</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btn</a:t>
            </a:r>
            <a:r>
              <a:rPr lang="en-US" altLang="zh-CN" b="1" dirty="0">
                <a:solidFill>
                  <a:schemeClr val="accent5">
                    <a:lumMod val="10000"/>
                  </a:schemeClr>
                </a:solidFill>
                <a:latin typeface="+mn-lt"/>
              </a:rPr>
              <a:t>-info </a:t>
            </a:r>
            <a:r>
              <a:rPr lang="en-US" altLang="zh-CN" b="1" dirty="0" err="1">
                <a:solidFill>
                  <a:srgbClr val="FF0000"/>
                </a:solidFill>
                <a:latin typeface="+mn-lt"/>
              </a:rPr>
              <a:t>btn-xs</a:t>
            </a:r>
            <a:r>
              <a:rPr lang="en-US" altLang="zh-CN" b="1" dirty="0">
                <a:solidFill>
                  <a:schemeClr val="accent5">
                    <a:lumMod val="10000"/>
                  </a:schemeClr>
                </a:solidFill>
                <a:latin typeface="+mn-lt"/>
              </a:rPr>
              <a:t>" value="info(</a:t>
            </a:r>
            <a:r>
              <a:rPr lang="zh-CN" altLang="en-US" b="1" dirty="0">
                <a:solidFill>
                  <a:schemeClr val="accent5">
                    <a:lumMod val="10000"/>
                  </a:schemeClr>
                </a:solidFill>
                <a:latin typeface="+mn-lt"/>
              </a:rPr>
              <a:t>天蓝色</a:t>
            </a:r>
            <a:r>
              <a:rPr lang="en-US" altLang="zh-CN" b="1" dirty="0">
                <a:solidFill>
                  <a:schemeClr val="accent5">
                    <a:lumMod val="10000"/>
                  </a:schemeClr>
                </a:solidFill>
                <a:latin typeface="+mn-lt"/>
              </a:rPr>
              <a:t>)</a:t>
            </a:r>
            <a:r>
              <a:rPr lang="zh-CN" altLang="en-US" b="1" dirty="0">
                <a:solidFill>
                  <a:schemeClr val="accent5">
                    <a:lumMod val="10000"/>
                  </a:schemeClr>
                </a:solidFill>
                <a:latin typeface="+mn-lt"/>
              </a:rPr>
              <a:t>超小型</a:t>
            </a:r>
            <a:r>
              <a:rPr lang="en-US" altLang="zh-CN" b="1" dirty="0" smtClean="0">
                <a:solidFill>
                  <a:schemeClr val="accent5">
                    <a:lumMod val="10000"/>
                  </a:schemeClr>
                </a:solidFill>
                <a:latin typeface="+mn-lt"/>
              </a:rPr>
              <a:t>"/&gt;</a:t>
            </a:r>
            <a:endParaRPr lang="en-US" altLang="zh-CN" b="1" dirty="0">
              <a:solidFill>
                <a:schemeClr val="accent5">
                  <a:lumMod val="10000"/>
                </a:schemeClr>
              </a:solidFill>
              <a:latin typeface="+mn-lt"/>
            </a:endParaRPr>
          </a:p>
        </p:txBody>
      </p:sp>
      <p:pic>
        <p:nvPicPr>
          <p:cNvPr id="16" name="Picture 2" descr="C:\Users\yaling.he\Desktop\chapter02截图\图2.25　按钮大小.bmp"/>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862048" y="4958441"/>
            <a:ext cx="7403741" cy="1782068"/>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灯片编号占位符 16"/>
          <p:cNvSpPr>
            <a:spLocks noGrp="1"/>
          </p:cNvSpPr>
          <p:nvPr>
            <p:ph type="sldNum" sz="quarter" idx="10"/>
          </p:nvPr>
        </p:nvSpPr>
        <p:spPr/>
        <p:txBody>
          <a:bodyPr/>
          <a:lstStyle/>
          <a:p>
            <a:pPr>
              <a:defRPr/>
            </a:pPr>
            <a:fld id="{D4C544AB-AF4C-4A74-B638-213FBE600845}" type="slidenum">
              <a:rPr lang="zh-CN" altLang="en-US" smtClean="0"/>
              <a:pPr>
                <a:defRPr/>
              </a:pPr>
              <a:t>36</a:t>
            </a:fld>
            <a:r>
              <a:rPr lang="en-US" altLang="zh-CN" smtClean="0"/>
              <a:t>/45</a:t>
            </a:r>
            <a:endParaRPr lang="zh-CN" altLang="en-US" dirty="0"/>
          </a:p>
        </p:txBody>
      </p:sp>
    </p:spTree>
    <p:extLst>
      <p:ext uri="{BB962C8B-B14F-4D97-AF65-F5344CB8AC3E}">
        <p14:creationId xmlns="" xmlns:p14="http://schemas.microsoft.com/office/powerpoint/2010/main" val="212832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wipe(left)">
                                      <p:cBhvr>
                                        <p:cTn id="12" dur="500"/>
                                        <p:tgtEl>
                                          <p:spTgt spid="17410"/>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741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0351" y="286077"/>
            <a:ext cx="1224261" cy="523220"/>
          </a:xfrm>
        </p:spPr>
        <p:txBody>
          <a:bodyPr/>
          <a:lstStyle/>
          <a:p>
            <a:pPr>
              <a:defRPr/>
            </a:pPr>
            <a:r>
              <a:rPr lang="zh-CN" altLang="zh-CN" dirty="0"/>
              <a:t>图片</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zh-CN" altLang="zh-CN" dirty="0"/>
              <a:t>响应式</a:t>
            </a:r>
            <a:r>
              <a:rPr lang="zh-CN" altLang="zh-CN" dirty="0" smtClean="0"/>
              <a:t>图片</a:t>
            </a:r>
            <a:endParaRPr lang="en-US" altLang="zh-CN" dirty="0" smtClean="0"/>
          </a:p>
          <a:p>
            <a:pPr>
              <a:defRPr/>
            </a:pPr>
            <a:endParaRPr lang="en-US" altLang="zh-CN" dirty="0" smtClean="0"/>
          </a:p>
          <a:p>
            <a:pPr marL="0" indent="0">
              <a:buNone/>
              <a:defRPr/>
            </a:pPr>
            <a:endParaRPr lang="en-US" altLang="zh-CN" dirty="0" smtClean="0"/>
          </a:p>
          <a:p>
            <a:pPr>
              <a:defRPr/>
            </a:pPr>
            <a:r>
              <a:rPr lang="zh-CN" altLang="zh-CN" dirty="0" smtClean="0"/>
              <a:t>图片形状</a:t>
            </a:r>
            <a:endParaRPr lang="en-US" altLang="zh-CN" dirty="0" smtClean="0"/>
          </a:p>
          <a:p>
            <a:pPr>
              <a:defRPr/>
            </a:pPr>
            <a:endParaRPr lang="en-US" altLang="zh-CN" dirty="0" smtClean="0"/>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marL="0" indent="0">
              <a:buNone/>
              <a:defRPr/>
            </a:pPr>
            <a:r>
              <a:rPr lang="zh-CN" altLang="en-US" dirty="0" smtClean="0"/>
              <a:t>  </a:t>
            </a:r>
            <a:endParaRPr lang="en-US" altLang="zh-CN" dirty="0"/>
          </a:p>
          <a:p>
            <a:pPr>
              <a:defRPr/>
            </a:pPr>
            <a:endParaRPr lang="en-US" altLang="zh-CN" dirty="0" smtClean="0"/>
          </a:p>
        </p:txBody>
      </p:sp>
      <p:sp>
        <p:nvSpPr>
          <p:cNvPr id="6" name="AutoShape 7"/>
          <p:cNvSpPr>
            <a:spLocks noChangeArrowheads="1"/>
          </p:cNvSpPr>
          <p:nvPr/>
        </p:nvSpPr>
        <p:spPr bwMode="auto">
          <a:xfrm>
            <a:off x="1000100" y="1844824"/>
            <a:ext cx="7532340" cy="636612"/>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img</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 class="</a:t>
            </a:r>
            <a:r>
              <a:rPr lang="en-US" altLang="zh-CN" b="1" dirty="0" err="1">
                <a:solidFill>
                  <a:srgbClr val="FF0000"/>
                </a:solidFill>
                <a:latin typeface="+mn-lt"/>
              </a:rPr>
              <a:t>img</a:t>
            </a:r>
            <a:r>
              <a:rPr lang="en-US" altLang="zh-CN" b="1" dirty="0">
                <a:solidFill>
                  <a:srgbClr val="FF0000"/>
                </a:solidFill>
                <a:latin typeface="+mn-lt"/>
              </a:rPr>
              <a:t>-responsive</a:t>
            </a:r>
            <a:r>
              <a:rPr lang="en-US" altLang="zh-CN" b="1" dirty="0">
                <a:solidFill>
                  <a:schemeClr val="accent5">
                    <a:lumMod val="10000"/>
                  </a:schemeClr>
                </a:solidFill>
                <a:latin typeface="+mn-lt"/>
              </a:rPr>
              <a:t>" /&gt;</a:t>
            </a: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sp>
        <p:nvSpPr>
          <p:cNvPr id="7" name="AutoShape 7"/>
          <p:cNvSpPr>
            <a:spLocks noChangeArrowheads="1"/>
          </p:cNvSpPr>
          <p:nvPr/>
        </p:nvSpPr>
        <p:spPr bwMode="auto">
          <a:xfrm>
            <a:off x="1035621" y="3467423"/>
            <a:ext cx="7536907" cy="1461775"/>
          </a:xfrm>
          <a:prstGeom prst="roundRect">
            <a:avLst>
              <a:gd name="adj" fmla="val 0"/>
            </a:avLst>
          </a:prstGeom>
          <a:solidFill>
            <a:srgbClr val="EDF5FD"/>
          </a:solidFill>
          <a:ln w="50800" cap="flat" cmpd="sng" algn="ctr">
            <a:solidFill>
              <a:srgbClr val="00B0F0"/>
            </a:solidFill>
            <a:prstDash val="solid"/>
            <a:round/>
            <a:headEnd type="none" w="med" len="med"/>
            <a:tailEnd type="none" w="med" len="med"/>
          </a:ln>
          <a:effectLst>
            <a:outerShdw blurRad="38100" sx="101000" sy="101000" algn="ctr" rotWithShape="0">
              <a:prstClr val="black">
                <a:alpha val="10000"/>
              </a:prstClr>
            </a:outerShdw>
          </a:effectLst>
        </p:spPr>
        <p:txBody>
          <a:bodyPr/>
          <a:lstStyle/>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img</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="image/1.jpg" class="</a:t>
            </a:r>
            <a:r>
              <a:rPr lang="en-US" altLang="zh-CN" b="1" dirty="0" err="1">
                <a:solidFill>
                  <a:srgbClr val="FF0000"/>
                </a:solidFill>
                <a:latin typeface="+mn-lt"/>
              </a:rPr>
              <a:t>img</a:t>
            </a:r>
            <a:r>
              <a:rPr lang="en-US" altLang="zh-CN" b="1" dirty="0">
                <a:solidFill>
                  <a:srgbClr val="FF0000"/>
                </a:solidFill>
                <a:latin typeface="+mn-lt"/>
              </a:rPr>
              <a:t>-rounded</a:t>
            </a:r>
            <a:r>
              <a:rPr lang="en-US" altLang="zh-CN" b="1" dirty="0">
                <a:solidFill>
                  <a:schemeClr val="accent5">
                    <a:lumMod val="10000"/>
                  </a:schemeClr>
                </a:solidFill>
                <a:latin typeface="+mn-lt"/>
              </a:rPr>
              <a:t> " alt=""/&gt;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img</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="image/1.jpg" class="</a:t>
            </a:r>
            <a:r>
              <a:rPr lang="en-US" altLang="zh-CN" b="1" dirty="0" err="1">
                <a:solidFill>
                  <a:srgbClr val="FF0000"/>
                </a:solidFill>
                <a:latin typeface="+mn-lt"/>
              </a:rPr>
              <a:t>img</a:t>
            </a:r>
            <a:r>
              <a:rPr lang="en-US" altLang="zh-CN" b="1" dirty="0">
                <a:solidFill>
                  <a:srgbClr val="FF0000"/>
                </a:solidFill>
                <a:latin typeface="+mn-lt"/>
              </a:rPr>
              <a:t>-circle</a:t>
            </a:r>
            <a:r>
              <a:rPr lang="en-US" altLang="zh-CN" b="1" dirty="0">
                <a:solidFill>
                  <a:schemeClr val="accent5">
                    <a:lumMod val="10000"/>
                  </a:schemeClr>
                </a:solidFill>
                <a:latin typeface="+mn-lt"/>
              </a:rPr>
              <a:t> " alt=""/&gt;</a:t>
            </a:r>
          </a:p>
          <a:p>
            <a:pPr marL="342900" indent="-342900" eaLnBrk="0" hangingPunct="0">
              <a:lnSpc>
                <a:spcPct val="150000"/>
              </a:lnSpc>
              <a:spcBef>
                <a:spcPct val="20000"/>
              </a:spcBef>
              <a:buClr>
                <a:schemeClr val="tx2"/>
              </a:buClr>
              <a:defRPr/>
            </a:pPr>
            <a:r>
              <a:rPr lang="en-US" altLang="zh-CN" b="1" dirty="0">
                <a:solidFill>
                  <a:schemeClr val="accent5">
                    <a:lumMod val="10000"/>
                  </a:schemeClr>
                </a:solidFill>
                <a:latin typeface="+mn-lt"/>
              </a:rPr>
              <a:t>&lt;</a:t>
            </a:r>
            <a:r>
              <a:rPr lang="en-US" altLang="zh-CN" b="1" dirty="0" err="1">
                <a:solidFill>
                  <a:schemeClr val="accent5">
                    <a:lumMod val="10000"/>
                  </a:schemeClr>
                </a:solidFill>
                <a:latin typeface="+mn-lt"/>
              </a:rPr>
              <a:t>img</a:t>
            </a:r>
            <a:r>
              <a:rPr lang="en-US" altLang="zh-CN" b="1" dirty="0">
                <a:solidFill>
                  <a:schemeClr val="accent5">
                    <a:lumMod val="10000"/>
                  </a:schemeClr>
                </a:solidFill>
                <a:latin typeface="+mn-lt"/>
              </a:rPr>
              <a:t> </a:t>
            </a:r>
            <a:r>
              <a:rPr lang="en-US" altLang="zh-CN" b="1" dirty="0" err="1">
                <a:solidFill>
                  <a:schemeClr val="accent5">
                    <a:lumMod val="10000"/>
                  </a:schemeClr>
                </a:solidFill>
                <a:latin typeface="+mn-lt"/>
              </a:rPr>
              <a:t>src</a:t>
            </a:r>
            <a:r>
              <a:rPr lang="en-US" altLang="zh-CN" b="1" dirty="0">
                <a:solidFill>
                  <a:schemeClr val="accent5">
                    <a:lumMod val="10000"/>
                  </a:schemeClr>
                </a:solidFill>
                <a:latin typeface="+mn-lt"/>
              </a:rPr>
              <a:t>="image/1.jpg" class="</a:t>
            </a:r>
            <a:r>
              <a:rPr lang="en-US" altLang="zh-CN" b="1" dirty="0" err="1">
                <a:solidFill>
                  <a:srgbClr val="FF0000"/>
                </a:solidFill>
                <a:latin typeface="+mn-lt"/>
              </a:rPr>
              <a:t>img</a:t>
            </a:r>
            <a:r>
              <a:rPr lang="en-US" altLang="zh-CN" b="1" dirty="0">
                <a:solidFill>
                  <a:srgbClr val="FF0000"/>
                </a:solidFill>
                <a:latin typeface="+mn-lt"/>
              </a:rPr>
              <a:t>-thumbnail</a:t>
            </a:r>
            <a:r>
              <a:rPr lang="en-US" altLang="zh-CN" b="1" dirty="0">
                <a:solidFill>
                  <a:schemeClr val="accent5">
                    <a:lumMod val="10000"/>
                  </a:schemeClr>
                </a:solidFill>
                <a:latin typeface="+mn-lt"/>
              </a:rPr>
              <a:t> " alt=""/&gt;</a:t>
            </a:r>
          </a:p>
          <a:p>
            <a:pPr marL="342900" indent="-342900" eaLnBrk="0" hangingPunct="0">
              <a:lnSpc>
                <a:spcPct val="150000"/>
              </a:lnSpc>
              <a:spcBef>
                <a:spcPct val="20000"/>
              </a:spcBef>
              <a:buClr>
                <a:schemeClr val="tx2"/>
              </a:buClr>
              <a:defRPr/>
            </a:pPr>
            <a:r>
              <a:rPr lang="en-US" altLang="zh-CN" b="1" dirty="0" smtClean="0">
                <a:solidFill>
                  <a:srgbClr val="FF0000"/>
                </a:solidFill>
                <a:latin typeface="+mn-lt"/>
              </a:rPr>
              <a:t>	</a:t>
            </a:r>
            <a:endParaRPr lang="en-US" altLang="zh-CN" b="1" dirty="0">
              <a:solidFill>
                <a:schemeClr val="accent5">
                  <a:lumMod val="10000"/>
                </a:schemeClr>
              </a:solidFill>
              <a:latin typeface="+mn-lt"/>
            </a:endParaRPr>
          </a:p>
        </p:txBody>
      </p:sp>
      <p:grpSp>
        <p:nvGrpSpPr>
          <p:cNvPr id="8" name="组合 70"/>
          <p:cNvGrpSpPr>
            <a:grpSpLocks/>
          </p:cNvGrpSpPr>
          <p:nvPr/>
        </p:nvGrpSpPr>
        <p:grpSpPr bwMode="auto">
          <a:xfrm>
            <a:off x="35496" y="3061023"/>
            <a:ext cx="1000125" cy="414337"/>
            <a:chOff x="1000100" y="2528843"/>
            <a:chExt cx="1000132" cy="414475"/>
          </a:xfrm>
        </p:grpSpPr>
        <p:pic>
          <p:nvPicPr>
            <p:cNvPr id="9" name="Picture 8" descr="E:\设计支持\模板设计\sl.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00100" y="2528843"/>
              <a:ext cx="446984"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1300140" y="2536783"/>
              <a:ext cx="700092" cy="398596"/>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示例</a:t>
              </a:r>
            </a:p>
          </p:txBody>
        </p:sp>
      </p:grpSp>
      <p:pic>
        <p:nvPicPr>
          <p:cNvPr id="11" name="Picture 2" descr="C:\Users\yaling.he\Desktop\chapter02截图\图2.26　图片形状.bm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500694" y="4862411"/>
            <a:ext cx="3504980" cy="163842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组合 68"/>
          <p:cNvGrpSpPr>
            <a:grpSpLocks/>
          </p:cNvGrpSpPr>
          <p:nvPr/>
        </p:nvGrpSpPr>
        <p:grpSpPr bwMode="auto">
          <a:xfrm>
            <a:off x="35496" y="5390926"/>
            <a:ext cx="1057275" cy="414338"/>
            <a:chOff x="1000100" y="3950459"/>
            <a:chExt cx="1058023" cy="414475"/>
          </a:xfrm>
        </p:grpSpPr>
        <p:pic>
          <p:nvPicPr>
            <p:cNvPr id="13" name="Picture 1" descr="E:\设计支持\模板设计\ZY.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000100" y="3950459"/>
              <a:ext cx="463239" cy="414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13"/>
            <p:cNvSpPr txBox="1"/>
            <p:nvPr/>
          </p:nvSpPr>
          <p:spPr>
            <a:xfrm>
              <a:off x="1357540" y="3958400"/>
              <a:ext cx="700583" cy="398594"/>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注意</a:t>
              </a:r>
            </a:p>
          </p:txBody>
        </p:sp>
      </p:grpSp>
      <p:grpSp>
        <p:nvGrpSpPr>
          <p:cNvPr id="15" name="组合 14"/>
          <p:cNvGrpSpPr>
            <a:grpSpLocks/>
          </p:cNvGrpSpPr>
          <p:nvPr/>
        </p:nvGrpSpPr>
        <p:grpSpPr bwMode="auto">
          <a:xfrm>
            <a:off x="2843808" y="6381328"/>
            <a:ext cx="3744416" cy="381635"/>
            <a:chOff x="3143240" y="5143512"/>
            <a:chExt cx="4572032" cy="428628"/>
          </a:xfrm>
        </p:grpSpPr>
        <p:sp>
          <p:nvSpPr>
            <p:cNvPr id="16" name="圆角矩形 15"/>
            <p:cNvSpPr/>
            <p:nvPr/>
          </p:nvSpPr>
          <p:spPr bwMode="auto">
            <a:xfrm>
              <a:off x="3143240" y="5143512"/>
              <a:ext cx="500066"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7" name="圆角矩形 16"/>
            <p:cNvSpPr/>
            <p:nvPr/>
          </p:nvSpPr>
          <p:spPr bwMode="auto">
            <a:xfrm>
              <a:off x="3714744" y="5143512"/>
              <a:ext cx="4000528"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pic>
          <p:nvPicPr>
            <p:cNvPr id="18" name="Picture 8" descr="说话气泡new"/>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143240" y="5183073"/>
              <a:ext cx="571505" cy="342076"/>
            </a:xfrm>
            <a:prstGeom prst="rect">
              <a:avLst/>
            </a:prstGeom>
            <a:noFill/>
            <a:ln>
              <a:noFill/>
            </a:ln>
            <a:effectLst>
              <a:prstShdw prst="shdw13" dist="12700" dir="10800000">
                <a:srgbClr val="0099FF">
                  <a:alpha val="50000"/>
                </a:srgbClr>
              </a:prst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TextBox 18"/>
            <p:cNvSpPr txBox="1"/>
            <p:nvPr/>
          </p:nvSpPr>
          <p:spPr bwMode="auto">
            <a:xfrm>
              <a:off x="3993365" y="5187962"/>
              <a:ext cx="3306289" cy="380242"/>
            </a:xfrm>
            <a:prstGeom prst="rect">
              <a:avLst/>
            </a:prstGeom>
            <a:noFill/>
            <a:effectLst/>
          </p:spPr>
          <p:txBody>
            <a:bodyPr wrap="none">
              <a:spAutoFit/>
            </a:bodyPr>
            <a:lstStyle/>
            <a:p>
              <a:pPr algn="ctr">
                <a:defRPr/>
              </a:pPr>
              <a:r>
                <a:rPr lang="zh-CN" altLang="en-US" sz="1600" b="1" spc="300" dirty="0" smtClean="0">
                  <a:solidFill>
                    <a:srgbClr val="FBFFFE"/>
                  </a:solidFill>
                  <a:latin typeface="微软雅黑" pitchFamily="34" charset="-122"/>
                  <a:ea typeface="微软雅黑" pitchFamily="34" charset="-122"/>
                </a:rPr>
                <a:t>演示示例</a:t>
              </a:r>
              <a:r>
                <a:rPr lang="en-US" altLang="zh-CN" sz="1600" b="1" spc="300" dirty="0" smtClean="0">
                  <a:solidFill>
                    <a:srgbClr val="FBFFFE"/>
                  </a:solidFill>
                  <a:latin typeface="微软雅黑" pitchFamily="34" charset="-122"/>
                  <a:ea typeface="微软雅黑" pitchFamily="34" charset="-122"/>
                </a:rPr>
                <a:t>13</a:t>
              </a:r>
              <a:r>
                <a:rPr lang="zh-CN" altLang="en-US" sz="1600" b="1" spc="300" dirty="0" smtClean="0">
                  <a:solidFill>
                    <a:srgbClr val="FBFFFE"/>
                  </a:solidFill>
                  <a:latin typeface="微软雅黑" pitchFamily="34" charset="-122"/>
                  <a:ea typeface="微软雅黑" pitchFamily="34" charset="-122"/>
                </a:rPr>
                <a:t>：图片形状</a:t>
              </a:r>
              <a:endParaRPr lang="zh-CN" altLang="en-US" sz="1600" b="1" spc="300" dirty="0">
                <a:solidFill>
                  <a:srgbClr val="FBFFFE"/>
                </a:solidFill>
                <a:latin typeface="微软雅黑" pitchFamily="34" charset="-122"/>
                <a:ea typeface="微软雅黑" pitchFamily="34" charset="-122"/>
              </a:endParaRPr>
            </a:p>
          </p:txBody>
        </p:sp>
      </p:grpSp>
      <p:grpSp>
        <p:nvGrpSpPr>
          <p:cNvPr id="20" name="组合 71"/>
          <p:cNvGrpSpPr>
            <a:grpSpLocks/>
          </p:cNvGrpSpPr>
          <p:nvPr/>
        </p:nvGrpSpPr>
        <p:grpSpPr bwMode="auto">
          <a:xfrm>
            <a:off x="71406" y="1714488"/>
            <a:ext cx="1000125" cy="400050"/>
            <a:chOff x="1000100" y="1801286"/>
            <a:chExt cx="1000132" cy="400110"/>
          </a:xfrm>
        </p:grpSpPr>
        <p:pic>
          <p:nvPicPr>
            <p:cNvPr id="21" name="Picture 3" descr="E:\设计支持\模板设计\YF.pn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000100" y="1806293"/>
              <a:ext cx="422603" cy="3900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 name="TextBox 21"/>
            <p:cNvSpPr txBox="1"/>
            <p:nvPr/>
          </p:nvSpPr>
          <p:spPr>
            <a:xfrm>
              <a:off x="1300140" y="1801286"/>
              <a:ext cx="700092" cy="400110"/>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语法</a:t>
              </a:r>
            </a:p>
          </p:txBody>
        </p:sp>
      </p:grpSp>
      <p:grpSp>
        <p:nvGrpSpPr>
          <p:cNvPr id="23" name="组合 21"/>
          <p:cNvGrpSpPr>
            <a:grpSpLocks/>
          </p:cNvGrpSpPr>
          <p:nvPr/>
        </p:nvGrpSpPr>
        <p:grpSpPr bwMode="auto">
          <a:xfrm>
            <a:off x="1071538" y="5000636"/>
            <a:ext cx="7429552" cy="1437655"/>
            <a:chOff x="1482219" y="4844379"/>
            <a:chExt cx="4922158" cy="513448"/>
          </a:xfrm>
        </p:grpSpPr>
        <p:sp>
          <p:nvSpPr>
            <p:cNvPr id="24" name="AutoShape 4"/>
            <p:cNvSpPr>
              <a:spLocks noChangeArrowheads="1"/>
            </p:cNvSpPr>
            <p:nvPr/>
          </p:nvSpPr>
          <p:spPr bwMode="gray">
            <a:xfrm>
              <a:off x="1482219" y="4924094"/>
              <a:ext cx="4922158" cy="433733"/>
            </a:xfrm>
            <a:prstGeom prst="roundRect">
              <a:avLst>
                <a:gd name="adj" fmla="val 3263"/>
              </a:avLst>
            </a:prstGeom>
            <a:solidFill>
              <a:schemeClr val="accent1">
                <a:lumMod val="20000"/>
                <a:lumOff val="80000"/>
              </a:schemeClr>
            </a:solidFill>
            <a:ln w="19050">
              <a:solidFill>
                <a:schemeClr val="accent1"/>
              </a:solidFill>
            </a:ln>
          </p:spPr>
          <p:txBody>
            <a:bodyPr anchor="ctr"/>
            <a:lstStyle/>
            <a:p>
              <a:pPr marL="0" indent="0">
                <a:buNone/>
                <a:defRPr/>
              </a:pPr>
              <a:r>
                <a:rPr lang="zh-CN" altLang="en-US" sz="2400" b="1" dirty="0" smtClean="0">
                  <a:latin typeface="微软雅黑" pitchFamily="34" charset="-122"/>
                  <a:ea typeface="微软雅黑" pitchFamily="34" charset="-122"/>
                </a:rPr>
                <a:t>在使用</a:t>
              </a:r>
              <a:r>
                <a:rPr lang="en-US" altLang="zh-CN" sz="2400" b="1" dirty="0" err="1" smtClean="0">
                  <a:latin typeface="微软雅黑" pitchFamily="34" charset="-122"/>
                  <a:ea typeface="微软雅黑" pitchFamily="34" charset="-122"/>
                </a:rPr>
                <a:t>img</a:t>
              </a:r>
              <a:r>
                <a:rPr lang="en-US" altLang="zh-CN" sz="2400" b="1" dirty="0" smtClean="0">
                  <a:latin typeface="微软雅黑" pitchFamily="34" charset="-122"/>
                  <a:ea typeface="微软雅黑" pitchFamily="34" charset="-122"/>
                </a:rPr>
                <a:t>-circle</a:t>
              </a:r>
              <a:r>
                <a:rPr lang="zh-CN" altLang="en-US" sz="2400" b="1" dirty="0" smtClean="0">
                  <a:latin typeface="微软雅黑" pitchFamily="34" charset="-122"/>
                  <a:ea typeface="微软雅黑" pitchFamily="34" charset="-122"/>
                </a:rPr>
                <a:t>制作圆形图片的时候，必须保证图片是正方形的，否则图片将变成椭圆形的</a:t>
              </a:r>
              <a:endParaRPr lang="en-US" altLang="zh-CN" sz="2400" b="1" dirty="0">
                <a:latin typeface="微软雅黑" pitchFamily="34" charset="-122"/>
                <a:ea typeface="微软雅黑" pitchFamily="34" charset="-122"/>
              </a:endParaRPr>
            </a:p>
          </p:txBody>
        </p:sp>
        <p:sp>
          <p:nvSpPr>
            <p:cNvPr id="25" name="AutoShape 4"/>
            <p:cNvSpPr>
              <a:spLocks noChangeArrowheads="1"/>
            </p:cNvSpPr>
            <p:nvPr/>
          </p:nvSpPr>
          <p:spPr bwMode="gray">
            <a:xfrm>
              <a:off x="5856995" y="4844379"/>
              <a:ext cx="358068" cy="181768"/>
            </a:xfrm>
            <a:prstGeom prst="ellipse">
              <a:avLst/>
            </a:prstGeom>
            <a:solidFill>
              <a:schemeClr val="bg1"/>
            </a:solidFill>
            <a:ln w="19050">
              <a:solidFill>
                <a:schemeClr val="accent1"/>
              </a:solidFill>
              <a:round/>
              <a:headEnd/>
              <a:tailEnd/>
            </a:ln>
          </p:spPr>
          <p:txBody>
            <a:bodyPr anchor="ctr"/>
            <a:lstStyle/>
            <a:p>
              <a:pPr algn="ctr"/>
              <a:r>
                <a:rPr lang="en-US" altLang="zh-CN" sz="2000" b="1">
                  <a:solidFill>
                    <a:srgbClr val="0C83B8"/>
                  </a:solidFill>
                  <a:latin typeface="微软雅黑" pitchFamily="34" charset="-122"/>
                  <a:ea typeface="微软雅黑" pitchFamily="34" charset="-122"/>
                </a:rPr>
                <a:t>!</a:t>
              </a:r>
            </a:p>
          </p:txBody>
        </p:sp>
      </p:grpSp>
      <p:sp>
        <p:nvSpPr>
          <p:cNvPr id="26" name="灯片编号占位符 25"/>
          <p:cNvSpPr>
            <a:spLocks noGrp="1"/>
          </p:cNvSpPr>
          <p:nvPr>
            <p:ph type="sldNum" sz="quarter" idx="10"/>
          </p:nvPr>
        </p:nvSpPr>
        <p:spPr/>
        <p:txBody>
          <a:bodyPr/>
          <a:lstStyle/>
          <a:p>
            <a:pPr>
              <a:defRPr/>
            </a:pPr>
            <a:fld id="{D4C544AB-AF4C-4A74-B638-213FBE600845}" type="slidenum">
              <a:rPr lang="zh-CN" altLang="en-US" smtClean="0"/>
              <a:pPr>
                <a:defRPr/>
              </a:pPr>
              <a:t>37</a:t>
            </a:fld>
            <a:r>
              <a:rPr lang="en-US" altLang="zh-CN" smtClean="0"/>
              <a:t>/45</a:t>
            </a:r>
            <a:endParaRPr lang="zh-CN" altLang="en-US" dirty="0"/>
          </a:p>
        </p:txBody>
      </p:sp>
    </p:spTree>
    <p:extLst>
      <p:ext uri="{BB962C8B-B14F-4D97-AF65-F5344CB8AC3E}">
        <p14:creationId xmlns="" xmlns:p14="http://schemas.microsoft.com/office/powerpoint/2010/main" val="261884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500"/>
                                        <p:tgtEl>
                                          <p:spTgt spid="3">
                                            <p:txEl>
                                              <p:pRg st="9" end="9"/>
                                            </p:txEl>
                                          </p:spTgt>
                                        </p:tgtEl>
                                      </p:cBhvr>
                                    </p:animEffec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70634"/>
            <a:ext cx="8287890" cy="954107"/>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制作全国公安机关互联网管理服务</a:t>
            </a:r>
            <a:r>
              <a:rPr lang="zh-CN" altLang="zh-CN" dirty="0" smtClean="0"/>
              <a:t>平台</a:t>
            </a:r>
            <a:r>
              <a:rPr lang="en-US" altLang="zh-CN" dirty="0" smtClean="0"/>
              <a:t/>
            </a:r>
            <a:br>
              <a:rPr lang="en-US" altLang="zh-CN" dirty="0" smtClean="0"/>
            </a:br>
            <a:r>
              <a:rPr lang="zh-CN" altLang="zh-CN" dirty="0" smtClean="0"/>
              <a:t>登录</a:t>
            </a:r>
            <a:r>
              <a:rPr lang="zh-CN" altLang="zh-CN" dirty="0"/>
              <a:t>页面</a:t>
            </a:r>
            <a:endParaRPr dirty="0"/>
          </a:p>
        </p:txBody>
      </p:sp>
      <p:sp>
        <p:nvSpPr>
          <p:cNvPr id="3" name="内容占位符 2"/>
          <p:cNvSpPr>
            <a:spLocks noGrp="1"/>
          </p:cNvSpPr>
          <p:nvPr>
            <p:ph idx="1"/>
          </p:nvPr>
        </p:nvSpPr>
        <p:spPr>
          <a:xfrm>
            <a:off x="784226" y="1503363"/>
            <a:ext cx="7676206" cy="4518025"/>
          </a:xfrm>
        </p:spPr>
        <p:txBody>
          <a:bodyPr/>
          <a:lstStyle/>
          <a:p>
            <a:pPr>
              <a:defRPr/>
            </a:pPr>
            <a:r>
              <a:rPr lang="zh-CN" altLang="en-US" dirty="0" smtClean="0"/>
              <a:t>需求说明</a:t>
            </a:r>
            <a:endParaRPr lang="en-US" altLang="zh-CN" dirty="0" smtClean="0"/>
          </a:p>
          <a:p>
            <a:pPr lvl="1">
              <a:defRPr/>
            </a:pPr>
            <a:r>
              <a:rPr lang="zh-CN" altLang="en-US" dirty="0"/>
              <a:t>使用</a:t>
            </a:r>
            <a:r>
              <a:rPr lang="en-US" altLang="zh-CN" dirty="0"/>
              <a:t>container</a:t>
            </a:r>
            <a:r>
              <a:rPr lang="zh-CN" altLang="en-US" dirty="0"/>
              <a:t>、</a:t>
            </a:r>
            <a:r>
              <a:rPr lang="en-US" altLang="zh-CN" dirty="0"/>
              <a:t>row</a:t>
            </a:r>
            <a:r>
              <a:rPr lang="zh-CN" altLang="en-US" dirty="0"/>
              <a:t>等栅格系统的知识布局网页</a:t>
            </a:r>
            <a:r>
              <a:rPr lang="zh-CN" altLang="en-US" dirty="0" smtClean="0"/>
              <a:t>结构</a:t>
            </a:r>
            <a:endParaRPr lang="en-US" altLang="zh-CN" dirty="0" smtClean="0"/>
          </a:p>
          <a:p>
            <a:pPr lvl="1">
              <a:defRPr/>
            </a:pPr>
            <a:r>
              <a:rPr lang="zh-CN" altLang="en-US" dirty="0"/>
              <a:t>使用表单元素制作登录</a:t>
            </a:r>
            <a:r>
              <a:rPr lang="zh-CN" altLang="en-US" dirty="0" smtClean="0"/>
              <a:t>页面</a:t>
            </a:r>
            <a:endParaRPr lang="en-US" altLang="zh-CN" dirty="0" smtClean="0"/>
          </a:p>
          <a:p>
            <a:pPr lvl="1">
              <a:defRPr/>
            </a:pPr>
            <a:r>
              <a:rPr lang="zh-CN" altLang="en-US" dirty="0"/>
              <a:t>使用</a:t>
            </a:r>
            <a:r>
              <a:rPr lang="en-US" altLang="zh-CN" dirty="0" err="1"/>
              <a:t>btn</a:t>
            </a:r>
            <a:r>
              <a:rPr lang="en-US" altLang="zh-CN" dirty="0"/>
              <a:t>-success</a:t>
            </a:r>
            <a:r>
              <a:rPr lang="zh-CN" altLang="en-US" dirty="0"/>
              <a:t>制作“搜索”按钮，</a:t>
            </a:r>
            <a:r>
              <a:rPr lang="zh-CN" altLang="en-US" dirty="0" smtClean="0"/>
              <a:t>用          </a:t>
            </a:r>
            <a:r>
              <a:rPr lang="en-US" altLang="zh-CN" dirty="0" err="1" smtClean="0"/>
              <a:t>btn</a:t>
            </a:r>
            <a:r>
              <a:rPr lang="en-US" altLang="zh-CN" dirty="0" smtClean="0"/>
              <a:t>-danger</a:t>
            </a:r>
            <a:r>
              <a:rPr lang="zh-CN" altLang="en-US" dirty="0"/>
              <a:t>制作“登录”按钮</a:t>
            </a:r>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683568" y="6096719"/>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20482" name="Picture 2" descr="C:\Users\yaling.he\Desktop\chapter02截图\图2.27　全国公安机关互联网管理服务平台登录页面.bm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779911" y="4139039"/>
            <a:ext cx="4640737" cy="2386305"/>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灯片编号占位符 11"/>
          <p:cNvSpPr>
            <a:spLocks noGrp="1"/>
          </p:cNvSpPr>
          <p:nvPr>
            <p:ph type="sldNum" sz="quarter" idx="10"/>
          </p:nvPr>
        </p:nvSpPr>
        <p:spPr/>
        <p:txBody>
          <a:bodyPr/>
          <a:lstStyle/>
          <a:p>
            <a:pPr>
              <a:defRPr/>
            </a:pPr>
            <a:fld id="{D4C544AB-AF4C-4A74-B638-213FBE600845}" type="slidenum">
              <a:rPr lang="zh-CN" altLang="en-US" smtClean="0"/>
              <a:pPr>
                <a:defRPr/>
              </a:pPr>
              <a:t>38</a:t>
            </a:fld>
            <a:r>
              <a:rPr lang="en-US" altLang="zh-CN" smtClean="0"/>
              <a:t>/45</a:t>
            </a:r>
            <a:endParaRPr lang="zh-CN" altLang="en-US" dirty="0"/>
          </a:p>
        </p:txBody>
      </p:sp>
    </p:spTree>
    <p:extLst>
      <p:ext uri="{BB962C8B-B14F-4D97-AF65-F5344CB8AC3E}">
        <p14:creationId xmlns="" xmlns:p14="http://schemas.microsoft.com/office/powerpoint/2010/main" val="410388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23"/>
          <p:cNvSpPr>
            <a:spLocks noGrp="1"/>
          </p:cNvSpPr>
          <p:nvPr>
            <p:ph type="sldNum" sz="quarter" idx="10"/>
          </p:nvPr>
        </p:nvSpPr>
        <p:spPr/>
        <p:txBody>
          <a:bodyPr/>
          <a:lstStyle/>
          <a:p>
            <a:pPr>
              <a:defRPr/>
            </a:pPr>
            <a:fld id="{D4C544AB-AF4C-4A74-B638-213FBE600845}" type="slidenum">
              <a:rPr lang="zh-CN" altLang="en-US" smtClean="0"/>
              <a:pPr>
                <a:defRPr/>
              </a:pPr>
              <a:t>39</a:t>
            </a:fld>
            <a:r>
              <a:rPr lang="en-US" altLang="zh-CN" smtClean="0"/>
              <a:t>/45</a:t>
            </a:r>
            <a:endParaRPr lang="zh-CN" altLang="en-US" dirty="0"/>
          </a:p>
        </p:txBody>
      </p:sp>
    </p:spTree>
    <p:extLst>
      <p:ext uri="{BB962C8B-B14F-4D97-AF65-F5344CB8AC3E}">
        <p14:creationId xmlns="" xmlns:p14="http://schemas.microsoft.com/office/powerpoint/2010/main" val="3431821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5"/>
          <p:cNvSpPr>
            <a:spLocks noGrp="1" noChangeArrowheads="1"/>
          </p:cNvSpPr>
          <p:nvPr>
            <p:ph type="title"/>
          </p:nvPr>
        </p:nvSpPr>
        <p:spPr>
          <a:xfrm>
            <a:off x="7019925" y="285750"/>
            <a:ext cx="1944688" cy="523875"/>
          </a:xfrm>
        </p:spPr>
        <p:txBody>
          <a:bodyPr/>
          <a:lstStyle/>
          <a:p>
            <a:pPr eaLnBrk="1" hangingPunct="1"/>
            <a:r>
              <a:rPr smtClean="0">
                <a:solidFill>
                  <a:srgbClr val="121F55"/>
                </a:solidFill>
              </a:rPr>
              <a:t>本章任务</a:t>
            </a:r>
          </a:p>
        </p:txBody>
      </p:sp>
      <p:sp>
        <p:nvSpPr>
          <p:cNvPr id="558083" name="Rectangle 3"/>
          <p:cNvSpPr>
            <a:spLocks noGrp="1" noChangeArrowheads="1"/>
          </p:cNvSpPr>
          <p:nvPr>
            <p:ph idx="1"/>
          </p:nvPr>
        </p:nvSpPr>
        <p:spPr>
          <a:xfrm>
            <a:off x="755650" y="1125538"/>
            <a:ext cx="7645400" cy="5143500"/>
          </a:xfrm>
        </p:spPr>
        <p:txBody>
          <a:bodyPr/>
          <a:lstStyle/>
          <a:p>
            <a:pPr eaLnBrk="1" hangingPunct="1">
              <a:defRPr/>
            </a:pPr>
            <a:r>
              <a:rPr lang="zh-CN" altLang="zh-CN" dirty="0"/>
              <a:t>制作美联英语在线</a:t>
            </a:r>
            <a:r>
              <a:rPr lang="en-US" altLang="zh-CN" dirty="0"/>
              <a:t>VIP</a:t>
            </a:r>
            <a:r>
              <a:rPr lang="zh-CN" altLang="zh-CN" dirty="0" smtClean="0"/>
              <a:t>页面</a:t>
            </a:r>
            <a:endParaRPr lang="en-US" altLang="zh-CN" dirty="0" smtClean="0"/>
          </a:p>
          <a:p>
            <a:pPr eaLnBrk="1" hangingPunct="1">
              <a:defRPr/>
            </a:pPr>
            <a:r>
              <a:rPr lang="zh-CN" altLang="en-US" dirty="0" smtClean="0"/>
              <a:t>制作</a:t>
            </a:r>
            <a:r>
              <a:rPr lang="zh-CN" altLang="zh-CN" dirty="0" smtClean="0"/>
              <a:t>全国</a:t>
            </a:r>
            <a:r>
              <a:rPr lang="zh-CN" altLang="zh-CN" dirty="0"/>
              <a:t>公安机关互联网管理服务平台的登录</a:t>
            </a:r>
            <a:r>
              <a:rPr lang="zh-CN" altLang="zh-CN" dirty="0" smtClean="0"/>
              <a:t>页面</a:t>
            </a:r>
            <a:endParaRPr lang="en-US" altLang="zh-CN" dirty="0" smtClean="0"/>
          </a:p>
        </p:txBody>
      </p:sp>
      <p:pic>
        <p:nvPicPr>
          <p:cNvPr id="2" name="Picture 2" descr="C:\Users\yaling.he\Desktop\chapter02截图\图2.10　美联英语在线VIP页面—师资模块（1）.bmp"/>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99592" y="2492896"/>
            <a:ext cx="4392488" cy="3419468"/>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4" descr="C:\Users\yaling.he\Desktop\chapter02截图\图2.36　美联英语在线VIP页面—学伴（3）.bmp"/>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940152" y="913230"/>
            <a:ext cx="1455018" cy="5634276"/>
          </a:xfrm>
          <a:prstGeom prst="rect">
            <a:avLst/>
          </a:prstGeom>
          <a:noFill/>
          <a:extLst>
            <a:ext uri="{909E8E84-426E-40DD-AFC4-6F175D3DCCD1}">
              <a14:hiddenFill xmlns="" xmlns:a14="http://schemas.microsoft.com/office/drawing/2010/main">
                <a:solidFill>
                  <a:srgbClr val="FFFFFF"/>
                </a:solidFill>
              </a14:hiddenFill>
            </a:ext>
          </a:extLst>
        </p:spPr>
      </p:pic>
      <p:pic>
        <p:nvPicPr>
          <p:cNvPr id="1029" name="Picture 5" descr="C:\Users\yaling.he\Desktop\chapter02截图\图2.27　全国公安机关互联网管理服务平台登录页面.bmp"/>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1259632" y="2559271"/>
            <a:ext cx="6391805" cy="3286717"/>
          </a:xfrm>
          <a:prstGeom prst="rect">
            <a:avLst/>
          </a:prstGeom>
          <a:noFill/>
          <a:extLst>
            <a:ext uri="{909E8E84-426E-40DD-AFC4-6F175D3DCCD1}">
              <a14:hiddenFill xmlns="" xmlns:a14="http://schemas.microsoft.com/office/drawing/2010/main">
                <a:solidFill>
                  <a:srgbClr val="FFFFFF"/>
                </a:solidFill>
              </a14:hiddenFill>
            </a:ext>
          </a:extLst>
        </p:spPr>
      </p:pic>
      <p:sp>
        <p:nvSpPr>
          <p:cNvPr id="8" name="灯片编号占位符 7"/>
          <p:cNvSpPr>
            <a:spLocks noGrp="1"/>
          </p:cNvSpPr>
          <p:nvPr>
            <p:ph type="sldNum" sz="quarter" idx="10"/>
          </p:nvPr>
        </p:nvSpPr>
        <p:spPr/>
        <p:txBody>
          <a:bodyPr/>
          <a:lstStyle/>
          <a:p>
            <a:pPr>
              <a:defRPr/>
            </a:pPr>
            <a:fld id="{D4C544AB-AF4C-4A74-B638-213FBE600845}" type="slidenum">
              <a:rPr lang="zh-CN" altLang="en-US" smtClean="0"/>
              <a:pPr>
                <a:defRPr/>
              </a:pPr>
              <a:t>4</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58083">
                                            <p:txEl>
                                              <p:pRg st="0" end="0"/>
                                            </p:txEl>
                                          </p:spTgt>
                                        </p:tgtEl>
                                        <p:attrNameLst>
                                          <p:attrName>style.visibility</p:attrName>
                                        </p:attrNameLst>
                                      </p:cBhvr>
                                      <p:to>
                                        <p:strVal val="visible"/>
                                      </p:to>
                                    </p:set>
                                    <p:animEffect transition="in" filter="wipe(left)">
                                      <p:cBhvr>
                                        <p:cTn id="7" dur="500"/>
                                        <p:tgtEl>
                                          <p:spTgt spid="55808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0"/>
                            </p:stCondLst>
                            <p:childTnLst>
                              <p:par>
                                <p:cTn id="23" presetID="22" presetClass="entr" presetSubtype="8" fill="hold" nodeType="afterEffect">
                                  <p:stCondLst>
                                    <p:cond delay="0"/>
                                  </p:stCondLst>
                                  <p:childTnLst>
                                    <p:set>
                                      <p:cBhvr>
                                        <p:cTn id="24" dur="1" fill="hold">
                                          <p:stCondLst>
                                            <p:cond delay="0"/>
                                          </p:stCondLst>
                                        </p:cTn>
                                        <p:tgtEl>
                                          <p:spTgt spid="558083">
                                            <p:txEl>
                                              <p:pRg st="1" end="1"/>
                                            </p:txEl>
                                          </p:spTgt>
                                        </p:tgtEl>
                                        <p:attrNameLst>
                                          <p:attrName>style.visibility</p:attrName>
                                        </p:attrNameLst>
                                      </p:cBhvr>
                                      <p:to>
                                        <p:strVal val="visible"/>
                                      </p:to>
                                    </p:set>
                                    <p:animEffect transition="in" filter="wipe(left)">
                                      <p:cBhvr>
                                        <p:cTn id="25" dur="500"/>
                                        <p:tgtEl>
                                          <p:spTgt spid="558083">
                                            <p:txEl>
                                              <p:pRg st="1" end="1"/>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029"/>
                                        </p:tgtEl>
                                        <p:attrNameLst>
                                          <p:attrName>style.visibility</p:attrName>
                                        </p:attrNameLst>
                                      </p:cBhvr>
                                      <p:to>
                                        <p:strVal val="visible"/>
                                      </p:to>
                                    </p:set>
                                    <p:animEffect transition="in" filter="wipe(left)">
                                      <p:cBhvr>
                                        <p:cTn id="29"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3568" y="286077"/>
            <a:ext cx="8287890" cy="523220"/>
          </a:xfrm>
        </p:spPr>
        <p:txBody>
          <a:bodyPr/>
          <a:lstStyle/>
          <a:p>
            <a:pPr>
              <a:defRPr/>
            </a:pPr>
            <a:r>
              <a:rPr dirty="0">
                <a:solidFill>
                  <a:srgbClr val="121F55"/>
                </a:solidFill>
              </a:rPr>
              <a:t>学员操作</a:t>
            </a:r>
            <a:r>
              <a:rPr lang="en-US" altLang="zh-CN" dirty="0" smtClean="0">
                <a:solidFill>
                  <a:srgbClr val="121F55"/>
                </a:solidFill>
              </a:rPr>
              <a:t>—</a:t>
            </a:r>
            <a:r>
              <a:rPr lang="zh-CN" altLang="zh-CN" dirty="0"/>
              <a:t>制作美联英语在线</a:t>
            </a:r>
            <a:r>
              <a:rPr lang="en-US" altLang="zh-CN" dirty="0"/>
              <a:t>VIP</a:t>
            </a:r>
            <a:r>
              <a:rPr lang="zh-CN" altLang="zh-CN" dirty="0" smtClean="0"/>
              <a:t>页面微</a:t>
            </a:r>
            <a:r>
              <a:rPr lang="zh-CN" altLang="zh-CN" dirty="0"/>
              <a:t>电影</a:t>
            </a:r>
            <a:endParaRPr dirty="0"/>
          </a:p>
        </p:txBody>
      </p:sp>
      <p:sp>
        <p:nvSpPr>
          <p:cNvPr id="3" name="内容占位符 2"/>
          <p:cNvSpPr>
            <a:spLocks noGrp="1"/>
          </p:cNvSpPr>
          <p:nvPr>
            <p:ph idx="1"/>
          </p:nvPr>
        </p:nvSpPr>
        <p:spPr>
          <a:xfrm>
            <a:off x="784225" y="1503363"/>
            <a:ext cx="5587975" cy="4518025"/>
          </a:xfrm>
        </p:spPr>
        <p:txBody>
          <a:bodyPr/>
          <a:lstStyle/>
          <a:p>
            <a:pPr>
              <a:defRPr/>
            </a:pPr>
            <a:r>
              <a:rPr lang="zh-CN" altLang="en-US" dirty="0" smtClean="0"/>
              <a:t>需求说明</a:t>
            </a:r>
            <a:endParaRPr lang="en-US" altLang="zh-CN" dirty="0" smtClean="0"/>
          </a:p>
          <a:p>
            <a:pPr lvl="1">
              <a:defRPr/>
            </a:pPr>
            <a:r>
              <a:rPr lang="zh-CN" altLang="en-US" dirty="0"/>
              <a:t>使用</a:t>
            </a:r>
            <a:r>
              <a:rPr lang="en-US" altLang="zh-CN" dirty="0"/>
              <a:t>container</a:t>
            </a:r>
            <a:r>
              <a:rPr lang="zh-CN" altLang="en-US" dirty="0"/>
              <a:t>、</a:t>
            </a:r>
            <a:r>
              <a:rPr lang="en-US" altLang="zh-CN" dirty="0"/>
              <a:t>row</a:t>
            </a:r>
            <a:r>
              <a:rPr lang="zh-CN" altLang="en-US" dirty="0"/>
              <a:t>等栅格系统的知识布局响应式的网页，需要适配中等屏幕、小屏幕、超小</a:t>
            </a:r>
            <a:r>
              <a:rPr lang="zh-CN" altLang="en-US" dirty="0" smtClean="0"/>
              <a:t>屏幕</a:t>
            </a:r>
            <a:endParaRPr lang="en-US" altLang="zh-CN" dirty="0" smtClean="0"/>
          </a:p>
          <a:p>
            <a:pPr lvl="1">
              <a:defRPr/>
            </a:pPr>
            <a:r>
              <a:rPr lang="zh-CN" altLang="en-US" dirty="0" smtClean="0"/>
              <a:t>使用</a:t>
            </a:r>
            <a:r>
              <a:rPr lang="en-US" altLang="zh-CN" dirty="0"/>
              <a:t>.</a:t>
            </a:r>
            <a:r>
              <a:rPr lang="en-US" altLang="zh-CN" dirty="0" err="1"/>
              <a:t>img</a:t>
            </a:r>
            <a:r>
              <a:rPr lang="en-US" altLang="zh-CN" dirty="0"/>
              <a:t>-responsive</a:t>
            </a:r>
            <a:r>
              <a:rPr lang="zh-CN" altLang="en-US" dirty="0"/>
              <a:t>设置响应式图片，使之适应不同屏幕的</a:t>
            </a:r>
            <a:r>
              <a:rPr lang="zh-CN" altLang="en-US" dirty="0" smtClean="0"/>
              <a:t>终端</a:t>
            </a:r>
            <a:endParaRPr lang="zh-CN" altLang="en-US" dirty="0"/>
          </a:p>
          <a:p>
            <a:pPr lvl="1">
              <a:defRPr/>
            </a:pPr>
            <a:r>
              <a:rPr lang="zh-CN" altLang="en-US" dirty="0" smtClean="0"/>
              <a:t>使用</a:t>
            </a:r>
            <a:r>
              <a:rPr lang="en-US" altLang="zh-CN" dirty="0"/>
              <a:t>.</a:t>
            </a:r>
            <a:r>
              <a:rPr lang="en-US" altLang="zh-CN" dirty="0" err="1"/>
              <a:t>img</a:t>
            </a:r>
            <a:r>
              <a:rPr lang="en-US" altLang="zh-CN" dirty="0"/>
              <a:t>-thumbnail</a:t>
            </a:r>
            <a:r>
              <a:rPr lang="zh-CN" altLang="en-US" dirty="0"/>
              <a:t>设置图片</a:t>
            </a:r>
            <a:r>
              <a:rPr lang="zh-CN" altLang="en-US" dirty="0" smtClean="0"/>
              <a:t>形状</a:t>
            </a:r>
            <a:endParaRPr lang="zh-CN" altLang="en-US" dirty="0"/>
          </a:p>
          <a:p>
            <a:pPr lvl="1">
              <a:defRPr/>
            </a:pPr>
            <a:r>
              <a:rPr lang="zh-CN" altLang="en-US" dirty="0" smtClean="0"/>
              <a:t>使用</a:t>
            </a:r>
            <a:r>
              <a:rPr lang="en-US" altLang="zh-CN" dirty="0" err="1"/>
              <a:t>rgba</a:t>
            </a:r>
            <a:r>
              <a:rPr lang="zh-CN" altLang="en-US" dirty="0"/>
              <a:t>的方式设置“学员旅行微电影 </a:t>
            </a:r>
            <a:r>
              <a:rPr lang="en-US" altLang="zh-CN" dirty="0"/>
              <a:t>- </a:t>
            </a:r>
            <a:r>
              <a:rPr lang="zh-CN" altLang="en-US" dirty="0"/>
              <a:t>清迈篇”等文字的背景为颜色</a:t>
            </a:r>
          </a:p>
        </p:txBody>
      </p:sp>
      <p:grpSp>
        <p:nvGrpSpPr>
          <p:cNvPr id="41988" name="组合 7"/>
          <p:cNvGrpSpPr>
            <a:grpSpLocks/>
          </p:cNvGrpSpPr>
          <p:nvPr/>
        </p:nvGrpSpPr>
        <p:grpSpPr bwMode="auto">
          <a:xfrm>
            <a:off x="107950" y="981075"/>
            <a:ext cx="928688" cy="406400"/>
            <a:chOff x="3786182" y="1192962"/>
            <a:chExt cx="928694" cy="406350"/>
          </a:xfrm>
        </p:grpSpPr>
        <p:sp>
          <p:nvSpPr>
            <p:cNvPr id="11" name="TextBox 10"/>
            <p:cNvSpPr txBox="1"/>
            <p:nvPr/>
          </p:nvSpPr>
          <p:spPr>
            <a:xfrm>
              <a:off x="4014783" y="1196137"/>
              <a:ext cx="700093" cy="400001"/>
            </a:xfrm>
            <a:prstGeom prst="rect">
              <a:avLst/>
            </a:prstGeom>
            <a:noFill/>
            <a:effectLst>
              <a:outerShdw blurRad="25400" dist="12700" dir="5400000" algn="t" rotWithShape="0">
                <a:prstClr val="black">
                  <a:alpha val="40000"/>
                </a:prstClr>
              </a:outerShdw>
            </a:effectLst>
          </p:spPr>
          <p:txBody>
            <a:bodyPr wrap="none" anchor="ctr">
              <a:spAutoFit/>
            </a:bodyPr>
            <a:lstStyle/>
            <a:p>
              <a:pPr>
                <a:defRPr/>
              </a:pPr>
              <a:r>
                <a:rPr lang="zh-CN" altLang="en-US" sz="2000" b="1" dirty="0">
                  <a:latin typeface="黑体" pitchFamily="49" charset="-122"/>
                  <a:ea typeface="黑体" pitchFamily="49" charset="-122"/>
                </a:rPr>
                <a:t>练习</a:t>
              </a:r>
            </a:p>
          </p:txBody>
        </p:sp>
        <p:pic>
          <p:nvPicPr>
            <p:cNvPr id="41996" name="Picture 2" descr="E:\设计支持\模板设计\YS.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86182" y="1192962"/>
              <a:ext cx="414476" cy="40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989" name="组合 20"/>
          <p:cNvGrpSpPr>
            <a:grpSpLocks/>
          </p:cNvGrpSpPr>
          <p:nvPr/>
        </p:nvGrpSpPr>
        <p:grpSpPr bwMode="auto">
          <a:xfrm>
            <a:off x="1245426" y="6121121"/>
            <a:ext cx="2786062" cy="428625"/>
            <a:chOff x="3714744" y="5143512"/>
            <a:chExt cx="2786082" cy="428628"/>
          </a:xfrm>
        </p:grpSpPr>
        <p:sp>
          <p:nvSpPr>
            <p:cNvPr id="17" name="圆角矩形 16"/>
            <p:cNvSpPr/>
            <p:nvPr/>
          </p:nvSpPr>
          <p:spPr bwMode="auto">
            <a:xfrm>
              <a:off x="3714744" y="5143512"/>
              <a:ext cx="2786082" cy="428628"/>
            </a:xfrm>
            <a:prstGeom prst="roundRect">
              <a:avLst/>
            </a:prstGeom>
            <a:solidFill>
              <a:srgbClr val="0070C0"/>
            </a:solidFill>
            <a:ln cmpd="sng">
              <a:no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18" name="TextBox 17"/>
            <p:cNvSpPr txBox="1"/>
            <p:nvPr/>
          </p:nvSpPr>
          <p:spPr bwMode="auto">
            <a:xfrm>
              <a:off x="3962611" y="5187962"/>
              <a:ext cx="2220497" cy="338556"/>
            </a:xfrm>
            <a:prstGeom prst="rect">
              <a:avLst/>
            </a:prstGeom>
            <a:noFill/>
            <a:effectLst/>
          </p:spPr>
          <p:txBody>
            <a:bodyPr wrap="none">
              <a:spAutoFit/>
            </a:bodyPr>
            <a:lstStyle/>
            <a:p>
              <a:pPr algn="ctr">
                <a:defRPr/>
              </a:pPr>
              <a:r>
                <a:rPr lang="zh-CN" altLang="en-US" sz="1600" b="1" spc="300" dirty="0">
                  <a:solidFill>
                    <a:srgbClr val="FBFFFE"/>
                  </a:solidFill>
                  <a:latin typeface="微软雅黑" pitchFamily="34" charset="-122"/>
                  <a:ea typeface="微软雅黑" pitchFamily="34" charset="-122"/>
                </a:rPr>
                <a:t>完成时间：</a:t>
              </a:r>
              <a:r>
                <a:rPr lang="en-US" altLang="zh-CN" sz="1600" b="1" spc="300" dirty="0" smtClean="0">
                  <a:solidFill>
                    <a:srgbClr val="FBFFFE"/>
                  </a:solidFill>
                  <a:latin typeface="微软雅黑" pitchFamily="34" charset="-122"/>
                  <a:ea typeface="微软雅黑" pitchFamily="34" charset="-122"/>
                </a:rPr>
                <a:t>20</a:t>
              </a:r>
              <a:r>
                <a:rPr lang="zh-CN" altLang="en-US" sz="1600" b="1" spc="300" dirty="0" smtClean="0">
                  <a:solidFill>
                    <a:srgbClr val="FBFFFE"/>
                  </a:solidFill>
                  <a:latin typeface="微软雅黑" pitchFamily="34" charset="-122"/>
                  <a:ea typeface="微软雅黑" pitchFamily="34" charset="-122"/>
                </a:rPr>
                <a:t>分钟</a:t>
              </a:r>
              <a:endParaRPr lang="zh-CN" altLang="en-US" sz="1600" b="1" spc="300" dirty="0">
                <a:solidFill>
                  <a:srgbClr val="FBFFFE"/>
                </a:solidFill>
                <a:latin typeface="微软雅黑" pitchFamily="34" charset="-122"/>
                <a:ea typeface="微软雅黑" pitchFamily="34" charset="-122"/>
              </a:endParaRPr>
            </a:p>
          </p:txBody>
        </p:sp>
      </p:grpSp>
      <p:pic>
        <p:nvPicPr>
          <p:cNvPr id="21506" name="Picture 2" descr="C:\Users\yaling.he\Desktop\chapter02截图\图2.30　美联英语在线VIP页面—微电影（3）.bm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876256" y="3879966"/>
            <a:ext cx="1512168" cy="2907676"/>
          </a:xfrm>
          <a:prstGeom prst="rect">
            <a:avLst/>
          </a:prstGeom>
          <a:noFill/>
          <a:extLst>
            <a:ext uri="{909E8E84-426E-40DD-AFC4-6F175D3DCCD1}">
              <a14:hiddenFill xmlns="" xmlns:a14="http://schemas.microsoft.com/office/drawing/2010/main">
                <a:solidFill>
                  <a:srgbClr val="FFFFFF"/>
                </a:solidFill>
              </a14:hiddenFill>
            </a:ext>
          </a:extLst>
        </p:spPr>
      </p:pic>
      <p:pic>
        <p:nvPicPr>
          <p:cNvPr id="21507" name="Picture 3" descr="C:\Users\yaling.he\Desktop\chapter02截图\图2.28　美联英语在线VIP页面—微电影（1）.bmp"/>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37941" y="2239005"/>
            <a:ext cx="2788797" cy="1434021"/>
          </a:xfrm>
          <a:prstGeom prst="rect">
            <a:avLst/>
          </a:prstGeom>
          <a:noFill/>
          <a:extLst>
            <a:ext uri="{909E8E84-426E-40DD-AFC4-6F175D3DCCD1}">
              <a14:hiddenFill xmlns="" xmlns:a14="http://schemas.microsoft.com/office/drawing/2010/main">
                <a:solidFill>
                  <a:srgbClr val="FFFFFF"/>
                </a:solidFill>
              </a14:hiddenFill>
            </a:ext>
          </a:extLst>
        </p:spPr>
      </p:pic>
      <p:pic>
        <p:nvPicPr>
          <p:cNvPr id="21508" name="Picture 4" descr="C:\Users\yaling.he\Desktop\chapter02截图\图2.29　美联英语在线VIP页面—微电影（2）.bmp"/>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55976" y="5107372"/>
            <a:ext cx="2253946" cy="1645915"/>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灯片编号占位符 13"/>
          <p:cNvSpPr>
            <a:spLocks noGrp="1"/>
          </p:cNvSpPr>
          <p:nvPr>
            <p:ph type="sldNum" sz="quarter" idx="10"/>
          </p:nvPr>
        </p:nvSpPr>
        <p:spPr/>
        <p:txBody>
          <a:bodyPr/>
          <a:lstStyle/>
          <a:p>
            <a:pPr>
              <a:defRPr/>
            </a:pPr>
            <a:fld id="{D4C544AB-AF4C-4A74-B638-213FBE600845}" type="slidenum">
              <a:rPr lang="zh-CN" altLang="en-US" smtClean="0"/>
              <a:pPr>
                <a:defRPr/>
              </a:pPr>
              <a:t>40</a:t>
            </a:fld>
            <a:r>
              <a:rPr lang="en-US" altLang="zh-CN" smtClean="0"/>
              <a:t>/45</a:t>
            </a:r>
            <a:endParaRPr lang="zh-CN" altLang="en-US" dirty="0"/>
          </a:p>
        </p:txBody>
      </p:sp>
    </p:spTree>
    <p:extLst>
      <p:ext uri="{BB962C8B-B14F-4D97-AF65-F5344CB8AC3E}">
        <p14:creationId xmlns="" xmlns:p14="http://schemas.microsoft.com/office/powerpoint/2010/main" val="14192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1507"/>
                                        </p:tgtEl>
                                        <p:attrNameLst>
                                          <p:attrName>style.visibility</p:attrName>
                                        </p:attrNameLst>
                                      </p:cBhvr>
                                      <p:to>
                                        <p:strVal val="visible"/>
                                      </p:to>
                                    </p:set>
                                    <p:animEffect transition="in" filter="wipe(left)">
                                      <p:cBhvr>
                                        <p:cTn id="7" dur="500"/>
                                        <p:tgtEl>
                                          <p:spTgt spid="2150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08"/>
                                        </p:tgtEl>
                                        <p:attrNameLst>
                                          <p:attrName>style.visibility</p:attrName>
                                        </p:attrNameLst>
                                      </p:cBhvr>
                                      <p:to>
                                        <p:strVal val="visible"/>
                                      </p:to>
                                    </p:set>
                                    <p:animEffect transition="in" filter="wipe(left)">
                                      <p:cBhvr>
                                        <p:cTn id="11" dur="500"/>
                                        <p:tgtEl>
                                          <p:spTgt spid="215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wipe(left)">
                                      <p:cBhvr>
                                        <p:cTn id="15" dur="500"/>
                                        <p:tgtEl>
                                          <p:spTgt spid="21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内容占位符 2"/>
          <p:cNvSpPr>
            <a:spLocks noGrp="1"/>
          </p:cNvSpPr>
          <p:nvPr>
            <p:ph idx="1"/>
          </p:nvPr>
        </p:nvSpPr>
        <p:spPr>
          <a:xfrm>
            <a:off x="784225" y="1214438"/>
            <a:ext cx="7645400" cy="5143500"/>
          </a:xfrm>
        </p:spPr>
        <p:txBody>
          <a:bodyPr/>
          <a:lstStyle/>
          <a:p>
            <a:pPr eaLnBrk="1" hangingPunct="1">
              <a:defRPr/>
            </a:pPr>
            <a:r>
              <a:rPr lang="zh-CN" altLang="en-US" dirty="0" smtClean="0"/>
              <a:t>常见问题及解决办法</a:t>
            </a:r>
            <a:endParaRPr lang="en-US" altLang="zh-CN" dirty="0" smtClean="0"/>
          </a:p>
          <a:p>
            <a:pPr eaLnBrk="1" hangingPunct="1">
              <a:defRPr/>
            </a:pPr>
            <a:r>
              <a:rPr lang="zh-CN" altLang="en-US" dirty="0" smtClean="0"/>
              <a:t>代码规范问题</a:t>
            </a:r>
          </a:p>
          <a:p>
            <a:pPr eaLnBrk="1" hangingPunct="1">
              <a:defRPr/>
            </a:pPr>
            <a:r>
              <a:rPr lang="zh-CN" altLang="en-US" dirty="0" smtClean="0"/>
              <a:t>调试技巧</a:t>
            </a:r>
            <a:endParaRPr lang="en-US" altLang="zh-CN" dirty="0" smtClean="0"/>
          </a:p>
          <a:p>
            <a:pPr eaLnBrk="1" hangingPunct="1">
              <a:defRPr/>
            </a:pPr>
            <a:endParaRPr lang="zh-CN" altLang="en-US" dirty="0" smtClean="0"/>
          </a:p>
          <a:p>
            <a:pPr eaLnBrk="1" hangingPunct="1">
              <a:defRPr/>
            </a:pPr>
            <a:endParaRPr lang="zh-CN" altLang="en-US" dirty="0" smtClean="0"/>
          </a:p>
        </p:txBody>
      </p:sp>
      <p:sp>
        <p:nvSpPr>
          <p:cNvPr id="43011" name="Rectangle 2"/>
          <p:cNvSpPr>
            <a:spLocks noGrp="1" noChangeArrowheads="1"/>
          </p:cNvSpPr>
          <p:nvPr>
            <p:ph type="title"/>
          </p:nvPr>
        </p:nvSpPr>
        <p:spPr>
          <a:xfrm>
            <a:off x="5572125" y="285750"/>
            <a:ext cx="3392488" cy="523875"/>
          </a:xfrm>
        </p:spPr>
        <p:txBody>
          <a:bodyPr/>
          <a:lstStyle/>
          <a:p>
            <a:pPr eaLnBrk="1" hangingPunct="1"/>
            <a:r>
              <a:rPr smtClean="0">
                <a:solidFill>
                  <a:srgbClr val="121F55"/>
                </a:solidFill>
              </a:rPr>
              <a:t>共性问题集中讲解</a:t>
            </a:r>
          </a:p>
        </p:txBody>
      </p:sp>
      <p:grpSp>
        <p:nvGrpSpPr>
          <p:cNvPr id="43012" name="组合 29"/>
          <p:cNvGrpSpPr>
            <a:grpSpLocks/>
          </p:cNvGrpSpPr>
          <p:nvPr/>
        </p:nvGrpSpPr>
        <p:grpSpPr bwMode="auto">
          <a:xfrm>
            <a:off x="1857375" y="3214688"/>
            <a:ext cx="5929313" cy="2058987"/>
            <a:chOff x="1857356" y="3214688"/>
            <a:chExt cx="5929353" cy="2058988"/>
          </a:xfrm>
        </p:grpSpPr>
        <p:sp>
          <p:nvSpPr>
            <p:cNvPr id="29" name="等腰三角形 28"/>
            <p:cNvSpPr/>
            <p:nvPr/>
          </p:nvSpPr>
          <p:spPr bwMode="auto">
            <a:xfrm>
              <a:off x="1857356" y="3714750"/>
              <a:ext cx="1143008" cy="857250"/>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15" name="组合 7"/>
            <p:cNvGrpSpPr>
              <a:grpSpLocks/>
            </p:cNvGrpSpPr>
            <p:nvPr/>
          </p:nvGrpSpPr>
          <p:grpSpPr bwMode="auto">
            <a:xfrm>
              <a:off x="1923997" y="3214688"/>
              <a:ext cx="5862712" cy="2058988"/>
              <a:chOff x="2066281" y="2227264"/>
              <a:chExt cx="5862790" cy="2059017"/>
            </a:xfrm>
          </p:grpSpPr>
          <p:grpSp>
            <p:nvGrpSpPr>
              <p:cNvPr id="43016" name="组合 19"/>
              <p:cNvGrpSpPr>
                <a:grpSpLocks/>
              </p:cNvGrpSpPr>
              <p:nvPr/>
            </p:nvGrpSpPr>
            <p:grpSpPr bwMode="auto">
              <a:xfrm>
                <a:off x="2066281" y="2227264"/>
                <a:ext cx="5862790" cy="2059017"/>
                <a:chOff x="2066262" y="2227167"/>
                <a:chExt cx="5862829" cy="2059103"/>
              </a:xfrm>
            </p:grpSpPr>
            <p:sp>
              <p:nvSpPr>
                <p:cNvPr id="15" name="等腰三角形 5"/>
                <p:cNvSpPr/>
                <p:nvPr/>
              </p:nvSpPr>
              <p:spPr>
                <a:xfrm>
                  <a:off x="7214697" y="3370231"/>
                  <a:ext cx="714394" cy="655674"/>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43021" name="组合 17"/>
                <p:cNvGrpSpPr>
                  <a:grpSpLocks/>
                </p:cNvGrpSpPr>
                <p:nvPr/>
              </p:nvGrpSpPr>
              <p:grpSpPr bwMode="auto">
                <a:xfrm>
                  <a:off x="2066262" y="2227167"/>
                  <a:ext cx="5148421" cy="2059103"/>
                  <a:chOff x="2066262" y="2084291"/>
                  <a:chExt cx="5148421" cy="2059103"/>
                </a:xfrm>
              </p:grpSpPr>
              <p:sp>
                <p:nvSpPr>
                  <p:cNvPr id="17" name="等腰三角形 16"/>
                  <p:cNvSpPr/>
                  <p:nvPr/>
                </p:nvSpPr>
                <p:spPr>
                  <a:xfrm rot="5400000">
                    <a:off x="4035640" y="3702840"/>
                    <a:ext cx="214325" cy="142879"/>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等腰三角形 9"/>
                  <p:cNvSpPr/>
                  <p:nvPr/>
                </p:nvSpPr>
                <p:spPr>
                  <a:xfrm rot="18000000">
                    <a:off x="2044066" y="2458965"/>
                    <a:ext cx="341331" cy="296871"/>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Text Box 13"/>
                  <p:cNvSpPr txBox="1">
                    <a:spLocks noChangeArrowheads="1"/>
                  </p:cNvSpPr>
                  <p:nvPr/>
                </p:nvSpPr>
                <p:spPr bwMode="auto">
                  <a:xfrm>
                    <a:off x="2501283" y="2928889"/>
                    <a:ext cx="4713414" cy="658849"/>
                  </a:xfrm>
                  <a:prstGeom prst="rect">
                    <a:avLst/>
                  </a:prstGeom>
                  <a:solidFill>
                    <a:schemeClr val="accent1">
                      <a:lumMod val="20000"/>
                      <a:lumOff val="80000"/>
                    </a:schemeClr>
                  </a:solidFill>
                  <a:ln w="9525" algn="ctr">
                    <a:noFill/>
                    <a:miter lim="800000"/>
                    <a:headEnd/>
                    <a:tailEnd/>
                  </a:ln>
                  <a:effectLst/>
                </p:spPr>
                <p:txBody>
                  <a:bodyPr tIns="118800">
                    <a:spAutoFit/>
                  </a:bodyPr>
                  <a:lstStyle/>
                  <a:p>
                    <a:pPr algn="ctr" eaLnBrk="0" fontAlgn="auto" hangingPunct="0">
                      <a:spcAft>
                        <a:spcPts val="0"/>
                      </a:spcAft>
                      <a:defRPr/>
                    </a:pPr>
                    <a:r>
                      <a:rPr lang="zh-CN" altLang="en-US" sz="3200" b="1" kern="0" spc="300" dirty="0">
                        <a:solidFill>
                          <a:schemeClr val="tx2">
                            <a:lumMod val="50000"/>
                          </a:schemeClr>
                        </a:solidFill>
                        <a:latin typeface="微软雅黑" pitchFamily="34" charset="-122"/>
                        <a:ea typeface="微软雅黑" pitchFamily="34" charset="-122"/>
                      </a:rPr>
                      <a:t>共性问题集中讲解   </a:t>
                    </a:r>
                    <a:endParaRPr lang="en-US" altLang="zh-CN" sz="3200" b="1" kern="0" spc="300" dirty="0">
                      <a:solidFill>
                        <a:schemeClr val="tx2">
                          <a:lumMod val="50000"/>
                        </a:schemeClr>
                      </a:solidFill>
                      <a:latin typeface="微软雅黑" pitchFamily="34" charset="-122"/>
                      <a:ea typeface="微软雅黑" pitchFamily="34" charset="-122"/>
                    </a:endParaRPr>
                  </a:p>
                </p:txBody>
              </p:sp>
              <p:sp>
                <p:nvSpPr>
                  <p:cNvPr id="20" name="等腰三角形 19"/>
                  <p:cNvSpPr/>
                  <p:nvPr/>
                </p:nvSpPr>
                <p:spPr>
                  <a:xfrm>
                    <a:off x="5714469" y="2370057"/>
                    <a:ext cx="500076" cy="404835"/>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等腰三角形 20"/>
                  <p:cNvSpPr/>
                  <p:nvPr/>
                </p:nvSpPr>
                <p:spPr>
                  <a:xfrm>
                    <a:off x="5285832" y="2084291"/>
                    <a:ext cx="714394" cy="571532"/>
                  </a:xfrm>
                  <a:prstGeom prst="triangle">
                    <a:avLst>
                      <a:gd name="adj" fmla="val 46614"/>
                    </a:avLst>
                  </a:prstGeom>
                  <a:no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等腰三角形 21"/>
                  <p:cNvSpPr/>
                  <p:nvPr/>
                </p:nvSpPr>
                <p:spPr>
                  <a:xfrm rot="5400000">
                    <a:off x="3849101" y="3849694"/>
                    <a:ext cx="333394" cy="254007"/>
                  </a:xfrm>
                  <a:prstGeom prst="triangle">
                    <a:avLst>
                      <a:gd name="adj" fmla="val 4661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等腰三角形 22"/>
                  <p:cNvSpPr/>
                  <p:nvPr/>
                </p:nvSpPr>
                <p:spPr>
                  <a:xfrm rot="5400000">
                    <a:off x="5928783" y="3571866"/>
                    <a:ext cx="285766" cy="285758"/>
                  </a:xfrm>
                  <a:prstGeom prst="triangle">
                    <a:avLst>
                      <a:gd name="adj" fmla="val 46614"/>
                    </a:avLst>
                  </a:prstGeom>
                  <a:solidFill>
                    <a:srgbClr val="0E9CD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nvGrpSpPr>
              <p:cNvPr id="43017" name="组合 23"/>
              <p:cNvGrpSpPr>
                <a:grpSpLocks/>
              </p:cNvGrpSpPr>
              <p:nvPr/>
            </p:nvGrpSpPr>
            <p:grpSpPr bwMode="auto">
              <a:xfrm>
                <a:off x="7162740" y="3441725"/>
                <a:ext cx="480576" cy="357184"/>
                <a:chOff x="1566148" y="4958569"/>
                <a:chExt cx="1108844" cy="824139"/>
              </a:xfrm>
            </p:grpSpPr>
            <p:sp>
              <p:nvSpPr>
                <p:cNvPr id="13" name="任意多边形 12"/>
                <p:cNvSpPr/>
                <p:nvPr/>
              </p:nvSpPr>
              <p:spPr bwMode="auto">
                <a:xfrm>
                  <a:off x="1565117" y="4958555"/>
                  <a:ext cx="534791"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396" h="1866444">
                      <a:moveTo>
                        <a:pt x="0" y="1857375"/>
                      </a:moveTo>
                      <a:lnTo>
                        <a:pt x="1165495" y="0"/>
                      </a:lnTo>
                      <a:lnTo>
                        <a:pt x="1214396" y="1857375"/>
                      </a:lnTo>
                      <a:lnTo>
                        <a:pt x="1205329" y="1866444"/>
                      </a:lnTo>
                      <a:lnTo>
                        <a:pt x="0" y="1857375"/>
                      </a:lnTo>
                      <a:close/>
                    </a:path>
                  </a:pathLst>
                </a:custGeom>
                <a:solidFill>
                  <a:srgbClr val="0E9CDE"/>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任意多边形 13"/>
                <p:cNvSpPr/>
                <p:nvPr/>
              </p:nvSpPr>
              <p:spPr bwMode="auto">
                <a:xfrm>
                  <a:off x="2085256" y="4958555"/>
                  <a:ext cx="589736" cy="824160"/>
                </a:xfrm>
                <a:custGeom>
                  <a:avLst/>
                  <a:gdLst>
                    <a:gd name="connsiteX0" fmla="*/ 0 w 2500312"/>
                    <a:gd name="connsiteY0" fmla="*/ 1857375 h 1857375"/>
                    <a:gd name="connsiteX1" fmla="*/ 1165495 w 2500312"/>
                    <a:gd name="connsiteY1" fmla="*/ 0 h 1857375"/>
                    <a:gd name="connsiteX2" fmla="*/ 2500312 w 2500312"/>
                    <a:gd name="connsiteY2" fmla="*/ 1857375 h 1857375"/>
                    <a:gd name="connsiteX3" fmla="*/ 0 w 2500312"/>
                    <a:gd name="connsiteY3" fmla="*/ 1857375 h 1857375"/>
                    <a:gd name="connsiteX0" fmla="*/ 0 w 2500312"/>
                    <a:gd name="connsiteY0" fmla="*/ 1857375 h 1866444"/>
                    <a:gd name="connsiteX1" fmla="*/ 1165495 w 2500312"/>
                    <a:gd name="connsiteY1" fmla="*/ 0 h 1866444"/>
                    <a:gd name="connsiteX2" fmla="*/ 2500312 w 2500312"/>
                    <a:gd name="connsiteY2" fmla="*/ 1857375 h 1866444"/>
                    <a:gd name="connsiteX3" fmla="*/ 1205329 w 2500312"/>
                    <a:gd name="connsiteY3" fmla="*/ 1866444 h 1866444"/>
                    <a:gd name="connsiteX4" fmla="*/ 0 w 2500312"/>
                    <a:gd name="connsiteY4" fmla="*/ 1857375 h 1866444"/>
                    <a:gd name="connsiteX0" fmla="*/ 0 w 1214396"/>
                    <a:gd name="connsiteY0" fmla="*/ 1857375 h 1866444"/>
                    <a:gd name="connsiteX1" fmla="*/ 1165495 w 1214396"/>
                    <a:gd name="connsiteY1" fmla="*/ 0 h 1866444"/>
                    <a:gd name="connsiteX2" fmla="*/ 1214396 w 1214396"/>
                    <a:gd name="connsiteY2" fmla="*/ 1857375 h 1866444"/>
                    <a:gd name="connsiteX3" fmla="*/ 1205329 w 1214396"/>
                    <a:gd name="connsiteY3" fmla="*/ 1866444 h 1866444"/>
                    <a:gd name="connsiteX4" fmla="*/ 0 w 1214396"/>
                    <a:gd name="connsiteY4" fmla="*/ 1857375 h 1866444"/>
                    <a:gd name="connsiteX0" fmla="*/ 691861 w 691861"/>
                    <a:gd name="connsiteY0" fmla="*/ 1857375 h 1866444"/>
                    <a:gd name="connsiteX1" fmla="*/ 0 w 691861"/>
                    <a:gd name="connsiteY1" fmla="*/ 0 h 1866444"/>
                    <a:gd name="connsiteX2" fmla="*/ 48901 w 691861"/>
                    <a:gd name="connsiteY2" fmla="*/ 1857375 h 1866444"/>
                    <a:gd name="connsiteX3" fmla="*/ 39834 w 691861"/>
                    <a:gd name="connsiteY3" fmla="*/ 1866444 h 1866444"/>
                    <a:gd name="connsiteX4" fmla="*/ 691861 w 691861"/>
                    <a:gd name="connsiteY4" fmla="*/ 1857375 h 1866444"/>
                    <a:gd name="connsiteX0" fmla="*/ 1049019 w 1049019"/>
                    <a:gd name="connsiteY0" fmla="*/ 1857375 h 1866444"/>
                    <a:gd name="connsiteX1" fmla="*/ 0 w 1049019"/>
                    <a:gd name="connsiteY1" fmla="*/ 0 h 1866444"/>
                    <a:gd name="connsiteX2" fmla="*/ 48901 w 1049019"/>
                    <a:gd name="connsiteY2" fmla="*/ 1857375 h 1866444"/>
                    <a:gd name="connsiteX3" fmla="*/ 39834 w 1049019"/>
                    <a:gd name="connsiteY3" fmla="*/ 1866444 h 1866444"/>
                    <a:gd name="connsiteX4" fmla="*/ 1049019 w 1049019"/>
                    <a:gd name="connsiteY4" fmla="*/ 1857375 h 1866444"/>
                    <a:gd name="connsiteX0" fmla="*/ 1334739 w 1334739"/>
                    <a:gd name="connsiteY0" fmla="*/ 1857375 h 1866444"/>
                    <a:gd name="connsiteX1" fmla="*/ 0 w 1334739"/>
                    <a:gd name="connsiteY1" fmla="*/ 0 h 1866444"/>
                    <a:gd name="connsiteX2" fmla="*/ 48901 w 1334739"/>
                    <a:gd name="connsiteY2" fmla="*/ 1857375 h 1866444"/>
                    <a:gd name="connsiteX3" fmla="*/ 39834 w 1334739"/>
                    <a:gd name="connsiteY3" fmla="*/ 1866444 h 1866444"/>
                    <a:gd name="connsiteX4" fmla="*/ 1334739 w 1334739"/>
                    <a:gd name="connsiteY4" fmla="*/ 1857375 h 186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739" h="1866444">
                      <a:moveTo>
                        <a:pt x="1334739" y="1857375"/>
                      </a:moveTo>
                      <a:lnTo>
                        <a:pt x="0" y="0"/>
                      </a:lnTo>
                      <a:lnTo>
                        <a:pt x="48901" y="1857375"/>
                      </a:lnTo>
                      <a:lnTo>
                        <a:pt x="39834" y="1866444"/>
                      </a:lnTo>
                      <a:lnTo>
                        <a:pt x="1334739" y="1857375"/>
                      </a:lnTo>
                      <a:close/>
                    </a:path>
                  </a:pathLst>
                </a:custGeom>
                <a:solidFill>
                  <a:srgbClr val="0C83B8"/>
                </a:solidFill>
                <a:ln w="9525">
                  <a:solidFill>
                    <a:srgbClr val="0E9CD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grpSp>
      <p:sp>
        <p:nvSpPr>
          <p:cNvPr id="24" name="灯片编号占位符 23"/>
          <p:cNvSpPr>
            <a:spLocks noGrp="1"/>
          </p:cNvSpPr>
          <p:nvPr>
            <p:ph type="sldNum" sz="quarter" idx="10"/>
          </p:nvPr>
        </p:nvSpPr>
        <p:spPr/>
        <p:txBody>
          <a:bodyPr/>
          <a:lstStyle/>
          <a:p>
            <a:pPr>
              <a:defRPr/>
            </a:pPr>
            <a:fld id="{D4C544AB-AF4C-4A74-B638-213FBE600845}" type="slidenum">
              <a:rPr lang="zh-CN" altLang="en-US" smtClean="0"/>
              <a:pPr>
                <a:defRPr/>
              </a:pPr>
              <a:t>41</a:t>
            </a:fld>
            <a:r>
              <a:rPr lang="en-US" altLang="zh-CN" smtClean="0"/>
              <a:t>/45</a:t>
            </a:r>
            <a:endParaRPr lang="zh-CN" altLang="en-US" dirty="0"/>
          </a:p>
        </p:txBody>
      </p:sp>
    </p:spTree>
    <p:extLst>
      <p:ext uri="{BB962C8B-B14F-4D97-AF65-F5344CB8AC3E}">
        <p14:creationId xmlns="" xmlns:p14="http://schemas.microsoft.com/office/powerpoint/2010/main" val="294851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7715250" y="274638"/>
            <a:ext cx="971550" cy="582612"/>
          </a:xfrm>
        </p:spPr>
        <p:txBody>
          <a:bodyPr/>
          <a:lstStyle/>
          <a:p>
            <a:pPr eaLnBrk="1" hangingPunct="1"/>
            <a:r>
              <a:rPr smtClean="0">
                <a:solidFill>
                  <a:srgbClr val="121F55"/>
                </a:solidFill>
              </a:rPr>
              <a:t>总结</a:t>
            </a:r>
          </a:p>
        </p:txBody>
      </p:sp>
      <p:sp>
        <p:nvSpPr>
          <p:cNvPr id="53251" name="TextBox 4"/>
          <p:cNvSpPr txBox="1">
            <a:spLocks noChangeArrowheads="1"/>
          </p:cNvSpPr>
          <p:nvPr/>
        </p:nvSpPr>
        <p:spPr bwMode="auto">
          <a:xfrm>
            <a:off x="2001132" y="1587856"/>
            <a:ext cx="6383338" cy="40934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2000" b="1" dirty="0" smtClean="0">
                <a:ea typeface="微软雅黑" pitchFamily="34" charset="-122"/>
                <a:cs typeface="Arial" charset="0"/>
              </a:rPr>
              <a:t>Bootstrap</a:t>
            </a:r>
          </a:p>
          <a:p>
            <a:pPr eaLnBrk="1" hangingPunct="1"/>
            <a:r>
              <a:rPr lang="zh-CN" altLang="en-US" sz="2000" b="1" dirty="0" smtClean="0">
                <a:ea typeface="微软雅黑" pitchFamily="34" charset="-122"/>
                <a:cs typeface="Arial" charset="0"/>
              </a:rPr>
              <a:t>概述</a:t>
            </a:r>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r>
              <a:rPr lang="en-US" altLang="zh-CN" sz="2000" b="1" dirty="0">
                <a:solidFill>
                  <a:srgbClr val="FF0000"/>
                </a:solidFill>
                <a:ea typeface="微软雅黑" pitchFamily="34" charset="-122"/>
                <a:cs typeface="Arial" charset="0"/>
              </a:rPr>
              <a:t>12</a:t>
            </a:r>
            <a:r>
              <a:rPr lang="zh-CN" altLang="zh-CN" sz="2000" b="1" dirty="0">
                <a:solidFill>
                  <a:srgbClr val="FF0000"/>
                </a:solidFill>
                <a:ea typeface="微软雅黑" pitchFamily="34" charset="-122"/>
                <a:cs typeface="Arial" charset="0"/>
              </a:rPr>
              <a:t>栅格</a:t>
            </a:r>
            <a:r>
              <a:rPr lang="zh-CN" altLang="en-US" sz="2000" b="1" dirty="0" smtClean="0">
                <a:solidFill>
                  <a:srgbClr val="FF0000"/>
                </a:solidFill>
                <a:ea typeface="微软雅黑" pitchFamily="34" charset="-122"/>
                <a:cs typeface="Arial" charset="0"/>
              </a:rPr>
              <a:t>系统</a:t>
            </a:r>
            <a:endParaRPr lang="en-US" altLang="zh-CN" sz="2000" b="1" dirty="0" smtClean="0">
              <a:solidFill>
                <a:srgbClr val="FF0000"/>
              </a:solidFill>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endParaRPr lang="en-US" altLang="zh-CN" sz="2000" b="1" dirty="0" smtClean="0">
              <a:ea typeface="微软雅黑" pitchFamily="34" charset="-122"/>
              <a:cs typeface="Arial" charset="0"/>
            </a:endParaRPr>
          </a:p>
          <a:p>
            <a:pPr eaLnBrk="1" hangingPunct="1"/>
            <a:r>
              <a:rPr lang="en-US" altLang="zh-CN" sz="2000" b="1" dirty="0">
                <a:solidFill>
                  <a:srgbClr val="FF0000"/>
                </a:solidFill>
                <a:ea typeface="微软雅黑" pitchFamily="34" charset="-122"/>
                <a:cs typeface="Arial" charset="0"/>
              </a:rPr>
              <a:t>CSS</a:t>
            </a:r>
            <a:r>
              <a:rPr lang="zh-CN" altLang="en-US" sz="2000" b="1" dirty="0">
                <a:solidFill>
                  <a:srgbClr val="FF0000"/>
                </a:solidFill>
                <a:ea typeface="微软雅黑" pitchFamily="34" charset="-122"/>
                <a:cs typeface="Arial" charset="0"/>
              </a:rPr>
              <a:t>全局样式</a:t>
            </a:r>
            <a:endParaRPr lang="zh-CN" altLang="en-US" sz="2000" dirty="0">
              <a:solidFill>
                <a:srgbClr val="FF0000"/>
              </a:solidFill>
              <a:ea typeface="微软雅黑" pitchFamily="34" charset="-122"/>
              <a:cs typeface="Arial" charset="0"/>
            </a:endParaRPr>
          </a:p>
        </p:txBody>
      </p:sp>
      <p:sp>
        <p:nvSpPr>
          <p:cNvPr id="53252" name="AutoShape 3"/>
          <p:cNvSpPr>
            <a:spLocks/>
          </p:cNvSpPr>
          <p:nvPr/>
        </p:nvSpPr>
        <p:spPr bwMode="auto">
          <a:xfrm>
            <a:off x="4716016" y="3943568"/>
            <a:ext cx="288032" cy="925592"/>
          </a:xfrm>
          <a:prstGeom prst="leftBrace">
            <a:avLst>
              <a:gd name="adj1" fmla="val 61885"/>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53256" name="TextBox 15"/>
          <p:cNvSpPr txBox="1">
            <a:spLocks noChangeArrowheads="1"/>
          </p:cNvSpPr>
          <p:nvPr/>
        </p:nvSpPr>
        <p:spPr bwMode="auto">
          <a:xfrm>
            <a:off x="8459" y="3172906"/>
            <a:ext cx="197125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57150">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en-US" altLang="zh-CN" sz="2000" b="1" dirty="0" smtClean="0">
                <a:ea typeface="微软雅黑" pitchFamily="34" charset="-122"/>
                <a:cs typeface="Arial" charset="0"/>
              </a:rPr>
              <a:t>Bootstrap </a:t>
            </a:r>
          </a:p>
          <a:p>
            <a:pPr algn="ctr" eaLnBrk="1" hangingPunct="1"/>
            <a:r>
              <a:rPr lang="zh-CN" altLang="en-US" sz="2000" b="1" dirty="0" smtClean="0">
                <a:ea typeface="微软雅黑" pitchFamily="34" charset="-122"/>
                <a:cs typeface="Arial" charset="0"/>
              </a:rPr>
              <a:t>样式</a:t>
            </a:r>
            <a:endParaRPr lang="en-US" altLang="zh-CN" sz="2000" b="1" dirty="0">
              <a:ea typeface="微软雅黑" pitchFamily="34" charset="-122"/>
              <a:cs typeface="Arial" charset="0"/>
            </a:endParaRPr>
          </a:p>
        </p:txBody>
      </p:sp>
      <p:sp>
        <p:nvSpPr>
          <p:cNvPr id="53257" name="AutoShape 3"/>
          <p:cNvSpPr>
            <a:spLocks/>
          </p:cNvSpPr>
          <p:nvPr/>
        </p:nvSpPr>
        <p:spPr bwMode="auto">
          <a:xfrm>
            <a:off x="1691680" y="1249334"/>
            <a:ext cx="429195" cy="4411914"/>
          </a:xfrm>
          <a:prstGeom prst="leftBrace">
            <a:avLst>
              <a:gd name="adj1" fmla="val 62112"/>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14" name="AutoShape 3"/>
          <p:cNvSpPr>
            <a:spLocks/>
          </p:cNvSpPr>
          <p:nvPr/>
        </p:nvSpPr>
        <p:spPr bwMode="auto">
          <a:xfrm>
            <a:off x="3393939" y="1097449"/>
            <a:ext cx="313965" cy="1395447"/>
          </a:xfrm>
          <a:prstGeom prst="leftBrace">
            <a:avLst>
              <a:gd name="adj1" fmla="val 62207"/>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 name="矩形 1"/>
          <p:cNvSpPr/>
          <p:nvPr/>
        </p:nvSpPr>
        <p:spPr>
          <a:xfrm>
            <a:off x="3711858" y="1097449"/>
            <a:ext cx="4748574" cy="1323439"/>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固定</a:t>
            </a:r>
            <a:r>
              <a:rPr lang="zh-CN" altLang="en-US" sz="1600" b="1" dirty="0">
                <a:solidFill>
                  <a:srgbClr val="000000"/>
                </a:solidFill>
                <a:ea typeface="微软雅黑" pitchFamily="34" charset="-122"/>
                <a:cs typeface="Arial" charset="0"/>
              </a:rPr>
              <a:t>布局在不同浏览器屏幕下会</a:t>
            </a:r>
            <a:r>
              <a:rPr lang="zh-CN" altLang="en-US" sz="1600" b="1" dirty="0" smtClean="0">
                <a:solidFill>
                  <a:srgbClr val="000000"/>
                </a:solidFill>
                <a:ea typeface="微软雅黑" pitchFamily="34" charset="-122"/>
                <a:cs typeface="Arial" charset="0"/>
              </a:rPr>
              <a:t>呈现不同</a:t>
            </a:r>
            <a:r>
              <a:rPr lang="zh-CN" altLang="en-US" sz="1600" b="1" dirty="0">
                <a:solidFill>
                  <a:srgbClr val="000000"/>
                </a:solidFill>
                <a:ea typeface="微软雅黑" pitchFamily="34" charset="-122"/>
                <a:cs typeface="Arial" charset="0"/>
              </a:rPr>
              <a:t>的</a:t>
            </a:r>
            <a:r>
              <a:rPr lang="zh-CN" altLang="en-US" sz="1600" b="1" dirty="0" smtClean="0">
                <a:solidFill>
                  <a:srgbClr val="000000"/>
                </a:solidFill>
                <a:ea typeface="微软雅黑" pitchFamily="34" charset="-122"/>
                <a:cs typeface="Arial" charset="0"/>
              </a:rPr>
              <a:t>方式</a:t>
            </a:r>
            <a:endParaRPr lang="en-US" altLang="zh-CN" sz="1600" b="1" dirty="0" smtClean="0">
              <a:solidFill>
                <a:srgbClr val="000000"/>
              </a:solidFill>
              <a:ea typeface="微软雅黑" pitchFamily="34" charset="-122"/>
              <a:cs typeface="Arial" charset="0"/>
            </a:endParaRPr>
          </a:p>
          <a:p>
            <a:pPr lvl="0"/>
            <a:endParaRPr lang="en-US" altLang="zh-CN" sz="1600" b="1" dirty="0" smtClean="0">
              <a:solidFill>
                <a:srgbClr val="000000"/>
              </a:solidFill>
              <a:ea typeface="微软雅黑" pitchFamily="34" charset="-122"/>
              <a:cs typeface="Arial" charset="0"/>
            </a:endParaRPr>
          </a:p>
          <a:p>
            <a:pPr lvl="0"/>
            <a:r>
              <a:rPr lang="en-US" altLang="zh-CN" sz="1600" b="1" dirty="0">
                <a:solidFill>
                  <a:srgbClr val="000000"/>
                </a:solidFill>
                <a:ea typeface="微软雅黑" pitchFamily="34" charset="-122"/>
                <a:cs typeface="Arial" charset="0"/>
              </a:rPr>
              <a:t>Bootstrap</a:t>
            </a:r>
            <a:r>
              <a:rPr lang="zh-CN" altLang="zh-CN" sz="1600" b="1" dirty="0">
                <a:solidFill>
                  <a:srgbClr val="000000"/>
                </a:solidFill>
                <a:ea typeface="微软雅黑" pitchFamily="34" charset="-122"/>
                <a:cs typeface="Arial" charset="0"/>
              </a:rPr>
              <a:t>的使用场景</a:t>
            </a:r>
            <a:endParaRPr lang="en-US" altLang="zh-CN" sz="1600" b="1" dirty="0">
              <a:solidFill>
                <a:srgbClr val="000000"/>
              </a:solidFill>
              <a:ea typeface="微软雅黑" pitchFamily="34" charset="-122"/>
              <a:cs typeface="Arial" charset="0"/>
            </a:endParaRPr>
          </a:p>
          <a:p>
            <a:pPr lvl="0"/>
            <a:endParaRPr lang="en-US" altLang="zh-CN" sz="1600" b="1" dirty="0">
              <a:solidFill>
                <a:srgbClr val="000000"/>
              </a:solidFill>
              <a:ea typeface="微软雅黑" pitchFamily="34" charset="-122"/>
              <a:cs typeface="Arial" charset="0"/>
            </a:endParaRPr>
          </a:p>
          <a:p>
            <a:pPr lvl="0"/>
            <a:r>
              <a:rPr lang="en-US" altLang="zh-CN" sz="1600" b="1" dirty="0">
                <a:solidFill>
                  <a:srgbClr val="000000"/>
                </a:solidFill>
                <a:ea typeface="微软雅黑" pitchFamily="34" charset="-122"/>
                <a:cs typeface="Arial" charset="0"/>
              </a:rPr>
              <a:t>HTML</a:t>
            </a:r>
            <a:r>
              <a:rPr lang="zh-CN" altLang="en-US" sz="1600" b="1" dirty="0">
                <a:solidFill>
                  <a:srgbClr val="000000"/>
                </a:solidFill>
                <a:ea typeface="微软雅黑" pitchFamily="34" charset="-122"/>
                <a:cs typeface="Arial" charset="0"/>
              </a:rPr>
              <a:t>标准模板</a:t>
            </a:r>
          </a:p>
        </p:txBody>
      </p:sp>
      <p:sp>
        <p:nvSpPr>
          <p:cNvPr id="20" name="AutoShape 3"/>
          <p:cNvSpPr>
            <a:spLocks/>
          </p:cNvSpPr>
          <p:nvPr/>
        </p:nvSpPr>
        <p:spPr bwMode="auto">
          <a:xfrm>
            <a:off x="3419873" y="2537609"/>
            <a:ext cx="216023" cy="1899503"/>
          </a:xfrm>
          <a:prstGeom prst="leftBrace">
            <a:avLst>
              <a:gd name="adj1" fmla="val 62207"/>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1" name="矩形 20"/>
          <p:cNvSpPr/>
          <p:nvPr/>
        </p:nvSpPr>
        <p:spPr>
          <a:xfrm>
            <a:off x="3541601" y="2492896"/>
            <a:ext cx="4748574" cy="2062103"/>
          </a:xfrm>
          <a:prstGeom prst="rect">
            <a:avLst/>
          </a:prstGeom>
        </p:spPr>
        <p:txBody>
          <a:bodyPr wrap="square">
            <a:spAutoFit/>
          </a:bodyPr>
          <a:lstStyle/>
          <a:p>
            <a:pPr lvl="0"/>
            <a:r>
              <a:rPr lang="en-US" altLang="zh-CN" sz="1600" b="1" dirty="0" smtClean="0">
                <a:solidFill>
                  <a:srgbClr val="000000"/>
                </a:solidFill>
                <a:ea typeface="微软雅黑" pitchFamily="34" charset="-122"/>
                <a:cs typeface="Arial" charset="0"/>
              </a:rPr>
              <a:t>12</a:t>
            </a:r>
            <a:r>
              <a:rPr lang="zh-CN" altLang="en-US" sz="1600" b="1" dirty="0">
                <a:solidFill>
                  <a:srgbClr val="000000"/>
                </a:solidFill>
                <a:ea typeface="微软雅黑" pitchFamily="34" charset="-122"/>
                <a:cs typeface="Arial" charset="0"/>
              </a:rPr>
              <a:t>栅格的工作</a:t>
            </a:r>
            <a:r>
              <a:rPr lang="zh-CN" altLang="en-US" sz="1600" b="1" dirty="0" smtClean="0">
                <a:solidFill>
                  <a:srgbClr val="000000"/>
                </a:solidFill>
                <a:ea typeface="微软雅黑" pitchFamily="34" charset="-122"/>
                <a:cs typeface="Arial" charset="0"/>
              </a:rPr>
              <a:t>原理</a:t>
            </a:r>
            <a:endParaRPr lang="en-US" altLang="zh-CN" sz="1600" b="1" dirty="0" smtClean="0">
              <a:solidFill>
                <a:srgbClr val="000000"/>
              </a:solidFill>
              <a:ea typeface="微软雅黑" pitchFamily="34" charset="-122"/>
              <a:cs typeface="Arial" charset="0"/>
            </a:endParaRPr>
          </a:p>
          <a:p>
            <a:pPr lvl="0"/>
            <a:endParaRPr lang="en-US" altLang="zh-CN" sz="1600" b="1" dirty="0" smtClean="0">
              <a:solidFill>
                <a:srgbClr val="000000"/>
              </a:solidFill>
              <a:ea typeface="微软雅黑" pitchFamily="34" charset="-122"/>
              <a:cs typeface="Arial" charset="0"/>
            </a:endParaRPr>
          </a:p>
          <a:p>
            <a:pPr lvl="0"/>
            <a:endParaRPr lang="en-US" altLang="zh-CN" sz="1600" b="1" dirty="0" smtClean="0">
              <a:solidFill>
                <a:srgbClr val="000000"/>
              </a:solidFill>
              <a:ea typeface="微软雅黑" pitchFamily="34" charset="-122"/>
              <a:cs typeface="Arial" charset="0"/>
            </a:endParaRPr>
          </a:p>
          <a:p>
            <a:pPr lvl="0"/>
            <a:r>
              <a:rPr lang="en-US" altLang="zh-CN" sz="1600" b="1" dirty="0" smtClean="0">
                <a:solidFill>
                  <a:srgbClr val="000000"/>
                </a:solidFill>
                <a:ea typeface="微软雅黑" pitchFamily="34" charset="-122"/>
                <a:cs typeface="Arial" charset="0"/>
              </a:rPr>
              <a:t>12</a:t>
            </a:r>
            <a:r>
              <a:rPr lang="zh-CN" altLang="en-US" sz="1600" b="1" dirty="0">
                <a:solidFill>
                  <a:srgbClr val="000000"/>
                </a:solidFill>
                <a:ea typeface="微软雅黑" pitchFamily="34" charset="-122"/>
                <a:cs typeface="Arial" charset="0"/>
              </a:rPr>
              <a:t>栅格的</a:t>
            </a:r>
            <a:r>
              <a:rPr lang="zh-CN" altLang="en-US" sz="1600" b="1" dirty="0" smtClean="0">
                <a:solidFill>
                  <a:srgbClr val="000000"/>
                </a:solidFill>
                <a:ea typeface="微软雅黑" pitchFamily="34" charset="-122"/>
                <a:cs typeface="Arial" charset="0"/>
              </a:rPr>
              <a:t>使用</a:t>
            </a:r>
            <a:endParaRPr lang="en-US" altLang="zh-CN" sz="1600" b="1" dirty="0" smtClean="0">
              <a:solidFill>
                <a:srgbClr val="000000"/>
              </a:solidFill>
              <a:ea typeface="微软雅黑" pitchFamily="34" charset="-122"/>
              <a:cs typeface="Arial" charset="0"/>
            </a:endParaRPr>
          </a:p>
          <a:p>
            <a:pPr lvl="0"/>
            <a:endParaRPr lang="en-US" altLang="zh-CN" sz="1600" b="1" dirty="0" smtClean="0">
              <a:solidFill>
                <a:srgbClr val="000000"/>
              </a:solidFill>
              <a:ea typeface="微软雅黑" pitchFamily="34" charset="-122"/>
              <a:cs typeface="Arial" charset="0"/>
            </a:endParaRPr>
          </a:p>
          <a:p>
            <a:pPr lvl="0"/>
            <a:endParaRPr lang="en-US" altLang="zh-CN" sz="1600" b="1" dirty="0" smtClean="0">
              <a:solidFill>
                <a:srgbClr val="000000"/>
              </a:solidFill>
              <a:ea typeface="微软雅黑" pitchFamily="34" charset="-122"/>
              <a:cs typeface="Arial" charset="0"/>
            </a:endParaRPr>
          </a:p>
          <a:p>
            <a:pPr lvl="0"/>
            <a:endParaRPr lang="en-US" altLang="zh-CN" sz="1600" b="1" dirty="0">
              <a:solidFill>
                <a:srgbClr val="000000"/>
              </a:solidFill>
              <a:ea typeface="微软雅黑" pitchFamily="34" charset="-122"/>
              <a:cs typeface="Arial" charset="0"/>
            </a:endParaRPr>
          </a:p>
          <a:p>
            <a:pPr lvl="0"/>
            <a:r>
              <a:rPr lang="zh-CN" altLang="en-US" sz="1600" b="1" dirty="0" smtClean="0">
                <a:solidFill>
                  <a:srgbClr val="000000"/>
                </a:solidFill>
                <a:ea typeface="微软雅黑" pitchFamily="34" charset="-122"/>
                <a:cs typeface="Arial" charset="0"/>
              </a:rPr>
              <a:t>响应</a:t>
            </a:r>
            <a:r>
              <a:rPr lang="zh-CN" altLang="en-US" sz="1600" b="1" dirty="0">
                <a:solidFill>
                  <a:srgbClr val="000000"/>
                </a:solidFill>
                <a:ea typeface="微软雅黑" pitchFamily="34" charset="-122"/>
                <a:cs typeface="Arial" charset="0"/>
              </a:rPr>
              <a:t>式栅格</a:t>
            </a:r>
          </a:p>
        </p:txBody>
      </p:sp>
      <p:sp>
        <p:nvSpPr>
          <p:cNvPr id="22" name="AutoShape 3"/>
          <p:cNvSpPr>
            <a:spLocks/>
          </p:cNvSpPr>
          <p:nvPr/>
        </p:nvSpPr>
        <p:spPr bwMode="auto">
          <a:xfrm>
            <a:off x="5004048" y="2996952"/>
            <a:ext cx="313965" cy="792088"/>
          </a:xfrm>
          <a:prstGeom prst="leftBrace">
            <a:avLst>
              <a:gd name="adj1" fmla="val 62207"/>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4" name="矩形 23"/>
          <p:cNvSpPr/>
          <p:nvPr/>
        </p:nvSpPr>
        <p:spPr>
          <a:xfrm>
            <a:off x="5292080" y="2855838"/>
            <a:ext cx="2516326" cy="1077218"/>
          </a:xfrm>
          <a:prstGeom prst="rect">
            <a:avLst/>
          </a:prstGeom>
        </p:spPr>
        <p:txBody>
          <a:bodyPr wrap="square">
            <a:spAutoFit/>
          </a:bodyPr>
          <a:lstStyle/>
          <a:p>
            <a:pPr lvl="0"/>
            <a:r>
              <a:rPr lang="zh-CN" altLang="zh-CN" sz="1600" b="1" dirty="0">
                <a:solidFill>
                  <a:srgbClr val="000000"/>
                </a:solidFill>
                <a:ea typeface="微软雅黑" pitchFamily="34" charset="-122"/>
                <a:cs typeface="Arial" charset="0"/>
              </a:rPr>
              <a:t>列组合</a:t>
            </a:r>
            <a:endParaRPr lang="en-US" altLang="zh-CN" sz="1600" b="1" dirty="0">
              <a:solidFill>
                <a:srgbClr val="000000"/>
              </a:solidFill>
              <a:ea typeface="微软雅黑" pitchFamily="34" charset="-122"/>
              <a:cs typeface="Arial" charset="0"/>
            </a:endParaRPr>
          </a:p>
          <a:p>
            <a:pPr lvl="0"/>
            <a:r>
              <a:rPr lang="zh-CN" altLang="zh-CN" sz="1600" b="1" dirty="0">
                <a:solidFill>
                  <a:srgbClr val="000000"/>
                </a:solidFill>
                <a:ea typeface="微软雅黑" pitchFamily="34" charset="-122"/>
                <a:cs typeface="Arial" charset="0"/>
              </a:rPr>
              <a:t>列偏移</a:t>
            </a:r>
            <a:endParaRPr lang="en-US" altLang="zh-CN" sz="1600" b="1" dirty="0">
              <a:solidFill>
                <a:srgbClr val="000000"/>
              </a:solidFill>
              <a:ea typeface="微软雅黑" pitchFamily="34" charset="-122"/>
              <a:cs typeface="Arial" charset="0"/>
            </a:endParaRPr>
          </a:p>
          <a:p>
            <a:pPr lvl="0"/>
            <a:r>
              <a:rPr lang="zh-CN" altLang="zh-CN" sz="1600" b="1" dirty="0">
                <a:solidFill>
                  <a:srgbClr val="000000"/>
                </a:solidFill>
                <a:ea typeface="微软雅黑" pitchFamily="34" charset="-122"/>
                <a:cs typeface="Arial" charset="0"/>
              </a:rPr>
              <a:t>列嵌套</a:t>
            </a:r>
            <a:endParaRPr lang="en-US" altLang="zh-CN" sz="1600" b="1" dirty="0">
              <a:solidFill>
                <a:srgbClr val="000000"/>
              </a:solidFill>
              <a:ea typeface="微软雅黑" pitchFamily="34" charset="-122"/>
              <a:cs typeface="Arial" charset="0"/>
            </a:endParaRPr>
          </a:p>
          <a:p>
            <a:pPr lvl="0"/>
            <a:r>
              <a:rPr lang="zh-CN" altLang="zh-CN" sz="1600" b="1" dirty="0">
                <a:solidFill>
                  <a:srgbClr val="000000"/>
                </a:solidFill>
                <a:ea typeface="微软雅黑" pitchFamily="34" charset="-122"/>
                <a:cs typeface="Arial" charset="0"/>
              </a:rPr>
              <a:t>列排序</a:t>
            </a:r>
            <a:endParaRPr lang="en-US" altLang="zh-CN" sz="1600" b="1" dirty="0">
              <a:solidFill>
                <a:srgbClr val="000000"/>
              </a:solidFill>
              <a:ea typeface="微软雅黑" pitchFamily="34" charset="-122"/>
              <a:cs typeface="Arial" charset="0"/>
            </a:endParaRPr>
          </a:p>
        </p:txBody>
      </p:sp>
      <p:sp>
        <p:nvSpPr>
          <p:cNvPr id="25" name="矩形 24"/>
          <p:cNvSpPr/>
          <p:nvPr/>
        </p:nvSpPr>
        <p:spPr>
          <a:xfrm>
            <a:off x="4895404" y="3832363"/>
            <a:ext cx="4748574" cy="1077218"/>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超</a:t>
            </a:r>
            <a:r>
              <a:rPr lang="zh-CN" altLang="en-US" sz="1600" b="1" dirty="0">
                <a:solidFill>
                  <a:srgbClr val="000000"/>
                </a:solidFill>
                <a:ea typeface="微软雅黑" pitchFamily="34" charset="-122"/>
                <a:cs typeface="Arial" charset="0"/>
              </a:rPr>
              <a:t>小屏幕（</a:t>
            </a:r>
            <a:r>
              <a:rPr lang="en-US" altLang="zh-CN" sz="1600" b="1" dirty="0" err="1">
                <a:solidFill>
                  <a:srgbClr val="000000"/>
                </a:solidFill>
                <a:ea typeface="微软雅黑" pitchFamily="34" charset="-122"/>
                <a:cs typeface="Arial" charset="0"/>
              </a:rPr>
              <a:t>xs</a:t>
            </a:r>
            <a:r>
              <a:rPr lang="zh-CN" altLang="en-US" sz="1600" b="1" dirty="0">
                <a:solidFill>
                  <a:srgbClr val="000000"/>
                </a:solidFill>
                <a:ea typeface="微软雅黑" pitchFamily="34" charset="-122"/>
                <a:cs typeface="Arial" charset="0"/>
              </a:rPr>
              <a:t>） 手机 </a:t>
            </a:r>
            <a:r>
              <a:rPr lang="en-US" altLang="zh-CN" sz="1600" b="1" dirty="0">
                <a:solidFill>
                  <a:srgbClr val="000000"/>
                </a:solidFill>
                <a:ea typeface="微软雅黑" pitchFamily="34" charset="-122"/>
                <a:cs typeface="Arial" charset="0"/>
              </a:rPr>
              <a:t>(&lt;768px)</a:t>
            </a:r>
          </a:p>
          <a:p>
            <a:pPr lvl="0"/>
            <a:r>
              <a:rPr lang="zh-CN" altLang="en-US" sz="1600" b="1" dirty="0" smtClean="0">
                <a:solidFill>
                  <a:srgbClr val="000000"/>
                </a:solidFill>
                <a:ea typeface="微软雅黑" pitchFamily="34" charset="-122"/>
                <a:cs typeface="Arial" charset="0"/>
              </a:rPr>
              <a:t>小</a:t>
            </a:r>
            <a:r>
              <a:rPr lang="zh-CN" altLang="en-US" sz="1600" b="1" dirty="0">
                <a:solidFill>
                  <a:srgbClr val="000000"/>
                </a:solidFill>
                <a:ea typeface="微软雅黑" pitchFamily="34" charset="-122"/>
                <a:cs typeface="Arial" charset="0"/>
              </a:rPr>
              <a:t>屏幕（</a:t>
            </a:r>
            <a:r>
              <a:rPr lang="en-US" altLang="zh-CN" sz="1600" b="1" dirty="0" err="1">
                <a:solidFill>
                  <a:srgbClr val="000000"/>
                </a:solidFill>
                <a:ea typeface="微软雅黑" pitchFamily="34" charset="-122"/>
                <a:cs typeface="Arial" charset="0"/>
              </a:rPr>
              <a:t>sm</a:t>
            </a:r>
            <a:r>
              <a:rPr lang="zh-CN" altLang="en-US" sz="1600" b="1" dirty="0">
                <a:solidFill>
                  <a:srgbClr val="000000"/>
                </a:solidFill>
                <a:ea typeface="微软雅黑" pitchFamily="34" charset="-122"/>
                <a:cs typeface="Arial" charset="0"/>
              </a:rPr>
              <a:t>） 平板 </a:t>
            </a:r>
            <a:r>
              <a:rPr lang="en-US" altLang="zh-CN" sz="1600" b="1" dirty="0">
                <a:solidFill>
                  <a:srgbClr val="000000"/>
                </a:solidFill>
                <a:ea typeface="微软雅黑" pitchFamily="34" charset="-122"/>
                <a:cs typeface="Arial" charset="0"/>
              </a:rPr>
              <a:t>(≥768px)</a:t>
            </a:r>
          </a:p>
          <a:p>
            <a:pPr lvl="0"/>
            <a:r>
              <a:rPr lang="zh-CN" altLang="en-US" sz="1600" b="1" dirty="0" smtClean="0">
                <a:solidFill>
                  <a:srgbClr val="000000"/>
                </a:solidFill>
                <a:ea typeface="微软雅黑" pitchFamily="34" charset="-122"/>
                <a:cs typeface="Arial" charset="0"/>
              </a:rPr>
              <a:t>中等</a:t>
            </a:r>
            <a:r>
              <a:rPr lang="zh-CN" altLang="en-US" sz="1600" b="1" dirty="0">
                <a:solidFill>
                  <a:srgbClr val="000000"/>
                </a:solidFill>
                <a:ea typeface="微软雅黑" pitchFamily="34" charset="-122"/>
                <a:cs typeface="Arial" charset="0"/>
              </a:rPr>
              <a:t>屏幕（</a:t>
            </a:r>
            <a:r>
              <a:rPr lang="en-US" altLang="zh-CN" sz="1600" b="1" dirty="0">
                <a:solidFill>
                  <a:srgbClr val="000000"/>
                </a:solidFill>
                <a:ea typeface="微软雅黑" pitchFamily="34" charset="-122"/>
                <a:cs typeface="Arial" charset="0"/>
              </a:rPr>
              <a:t>md</a:t>
            </a:r>
            <a:r>
              <a:rPr lang="zh-CN" altLang="en-US" sz="1600" b="1" dirty="0">
                <a:solidFill>
                  <a:srgbClr val="000000"/>
                </a:solidFill>
                <a:ea typeface="微软雅黑" pitchFamily="34" charset="-122"/>
                <a:cs typeface="Arial" charset="0"/>
              </a:rPr>
              <a:t>） 桌面显示器 </a:t>
            </a:r>
            <a:r>
              <a:rPr lang="en-US" altLang="zh-CN" sz="1600" b="1" dirty="0">
                <a:solidFill>
                  <a:srgbClr val="000000"/>
                </a:solidFill>
                <a:ea typeface="微软雅黑" pitchFamily="34" charset="-122"/>
                <a:cs typeface="Arial" charset="0"/>
              </a:rPr>
              <a:t>(≥992px)</a:t>
            </a:r>
          </a:p>
          <a:p>
            <a:pPr lvl="0"/>
            <a:r>
              <a:rPr lang="zh-CN" altLang="en-US" sz="1600" b="1" dirty="0" smtClean="0">
                <a:solidFill>
                  <a:srgbClr val="000000"/>
                </a:solidFill>
                <a:ea typeface="微软雅黑" pitchFamily="34" charset="-122"/>
                <a:cs typeface="Arial" charset="0"/>
              </a:rPr>
              <a:t>大</a:t>
            </a:r>
            <a:r>
              <a:rPr lang="zh-CN" altLang="en-US" sz="1600" b="1" dirty="0">
                <a:solidFill>
                  <a:srgbClr val="000000"/>
                </a:solidFill>
                <a:ea typeface="微软雅黑" pitchFamily="34" charset="-122"/>
                <a:cs typeface="Arial" charset="0"/>
              </a:rPr>
              <a:t>屏幕（</a:t>
            </a:r>
            <a:r>
              <a:rPr lang="en-US" altLang="zh-CN" sz="1600" b="1" dirty="0" err="1">
                <a:solidFill>
                  <a:srgbClr val="000000"/>
                </a:solidFill>
                <a:ea typeface="微软雅黑" pitchFamily="34" charset="-122"/>
                <a:cs typeface="Arial" charset="0"/>
              </a:rPr>
              <a:t>lg</a:t>
            </a:r>
            <a:r>
              <a:rPr lang="zh-CN" altLang="en-US" sz="1600" b="1" dirty="0">
                <a:solidFill>
                  <a:srgbClr val="000000"/>
                </a:solidFill>
                <a:ea typeface="微软雅黑" pitchFamily="34" charset="-122"/>
                <a:cs typeface="Arial" charset="0"/>
              </a:rPr>
              <a:t>） 大桌面显示器 </a:t>
            </a:r>
            <a:r>
              <a:rPr lang="en-US" altLang="zh-CN" sz="1600" b="1" dirty="0">
                <a:solidFill>
                  <a:srgbClr val="000000"/>
                </a:solidFill>
                <a:ea typeface="微软雅黑" pitchFamily="34" charset="-122"/>
                <a:cs typeface="Arial" charset="0"/>
              </a:rPr>
              <a:t>(≥1200px)</a:t>
            </a:r>
          </a:p>
        </p:txBody>
      </p:sp>
      <p:sp>
        <p:nvSpPr>
          <p:cNvPr id="26" name="AutoShape 3"/>
          <p:cNvSpPr>
            <a:spLocks/>
          </p:cNvSpPr>
          <p:nvPr/>
        </p:nvSpPr>
        <p:spPr bwMode="auto">
          <a:xfrm>
            <a:off x="3603846" y="5057889"/>
            <a:ext cx="216023" cy="1323439"/>
          </a:xfrm>
          <a:prstGeom prst="leftBrace">
            <a:avLst>
              <a:gd name="adj1" fmla="val 62207"/>
              <a:gd name="adj2" fmla="val 50000"/>
            </a:avLst>
          </a:prstGeom>
          <a:noFill/>
          <a:ln w="28575">
            <a:solidFill>
              <a:srgbClr val="08577A"/>
            </a:solidFill>
            <a:round/>
            <a:headEnd/>
            <a:tailEnd/>
          </a:ln>
          <a:extLst>
            <a:ext uri="{909E8E84-426E-40DD-AFC4-6F175D3DCCD1}">
              <a14:hiddenFill xmlns="" xmlns:a14="http://schemas.microsoft.com/office/drawing/2010/main">
                <a:solidFill>
                  <a:srgbClr val="FFFFFF"/>
                </a:solidFill>
              </a14:hiddenFill>
            </a:ext>
          </a:extLst>
        </p:spPr>
        <p:txBody>
          <a:bodyPr/>
          <a:lstStyle/>
          <a:p>
            <a:pPr algn="ctr"/>
            <a:endParaRPr lang="zh-CN" altLang="en-US">
              <a:ea typeface="黑体" pitchFamily="49" charset="-122"/>
            </a:endParaRPr>
          </a:p>
        </p:txBody>
      </p:sp>
      <p:sp>
        <p:nvSpPr>
          <p:cNvPr id="27" name="矩形 26"/>
          <p:cNvSpPr/>
          <p:nvPr/>
        </p:nvSpPr>
        <p:spPr>
          <a:xfrm>
            <a:off x="3819869" y="5057889"/>
            <a:ext cx="4748574" cy="1323439"/>
          </a:xfrm>
          <a:prstGeom prst="rect">
            <a:avLst/>
          </a:prstGeom>
        </p:spPr>
        <p:txBody>
          <a:bodyPr wrap="square">
            <a:spAutoFit/>
          </a:bodyPr>
          <a:lstStyle/>
          <a:p>
            <a:pPr lvl="0"/>
            <a:r>
              <a:rPr lang="zh-CN" altLang="en-US" sz="1600" b="1" dirty="0" smtClean="0">
                <a:solidFill>
                  <a:srgbClr val="000000"/>
                </a:solidFill>
                <a:ea typeface="微软雅黑" pitchFamily="34" charset="-122"/>
                <a:cs typeface="Arial" charset="0"/>
              </a:rPr>
              <a:t>基础排版</a:t>
            </a:r>
            <a:r>
              <a:rPr lang="zh-CN" altLang="en-US" sz="1600" b="1" dirty="0">
                <a:solidFill>
                  <a:srgbClr val="000000"/>
                </a:solidFill>
                <a:ea typeface="微软雅黑" pitchFamily="34" charset="-122"/>
                <a:cs typeface="Arial" charset="0"/>
              </a:rPr>
              <a:t>：标题、页面</a:t>
            </a:r>
            <a:r>
              <a:rPr lang="zh-CN" altLang="en-US" sz="1600" b="1" dirty="0" smtClean="0">
                <a:solidFill>
                  <a:srgbClr val="000000"/>
                </a:solidFill>
                <a:ea typeface="微软雅黑" pitchFamily="34" charset="-122"/>
                <a:cs typeface="Arial" charset="0"/>
              </a:rPr>
              <a:t>主体、强调</a:t>
            </a:r>
            <a:r>
              <a:rPr lang="zh-CN" altLang="en-US" sz="1600" b="1" dirty="0">
                <a:solidFill>
                  <a:srgbClr val="000000"/>
                </a:solidFill>
                <a:ea typeface="微软雅黑" pitchFamily="34" charset="-122"/>
                <a:cs typeface="Arial" charset="0"/>
              </a:rPr>
              <a:t>文本、</a:t>
            </a:r>
            <a:r>
              <a:rPr lang="zh-CN" altLang="en-US" sz="1600" b="1" dirty="0" smtClean="0">
                <a:solidFill>
                  <a:srgbClr val="000000"/>
                </a:solidFill>
                <a:ea typeface="微软雅黑" pitchFamily="34" charset="-122"/>
                <a:cs typeface="Arial" charset="0"/>
              </a:rPr>
              <a:t>列表</a:t>
            </a:r>
            <a:endParaRPr lang="en-US" altLang="zh-CN" sz="1600" b="1" dirty="0" smtClean="0">
              <a:solidFill>
                <a:srgbClr val="000000"/>
              </a:solidFill>
              <a:ea typeface="微软雅黑" pitchFamily="34" charset="-122"/>
              <a:cs typeface="Arial" charset="0"/>
            </a:endParaRPr>
          </a:p>
          <a:p>
            <a:pPr lvl="0"/>
            <a:r>
              <a:rPr lang="zh-CN" altLang="en-US" sz="1600" b="1" dirty="0" smtClean="0">
                <a:solidFill>
                  <a:srgbClr val="000000"/>
                </a:solidFill>
                <a:ea typeface="微软雅黑" pitchFamily="34" charset="-122"/>
                <a:cs typeface="Arial" charset="0"/>
              </a:rPr>
              <a:t>表</a:t>
            </a:r>
            <a:r>
              <a:rPr lang="zh-CN" altLang="en-US" sz="1600" b="1" dirty="0">
                <a:solidFill>
                  <a:srgbClr val="000000"/>
                </a:solidFill>
                <a:ea typeface="微软雅黑" pitchFamily="34" charset="-122"/>
                <a:cs typeface="Arial" charset="0"/>
              </a:rPr>
              <a:t>单：内联表单、横向表单、验证提示状态</a:t>
            </a:r>
            <a:r>
              <a:rPr lang="zh-CN" altLang="en-US" sz="1600" b="1" dirty="0" smtClean="0">
                <a:solidFill>
                  <a:srgbClr val="000000"/>
                </a:solidFill>
                <a:ea typeface="微软雅黑" pitchFamily="34" charset="-122"/>
                <a:cs typeface="Arial" charset="0"/>
              </a:rPr>
              <a:t>、表单     控件尺寸</a:t>
            </a:r>
            <a:endParaRPr lang="en-US" altLang="zh-CN" sz="1600" b="1" dirty="0">
              <a:solidFill>
                <a:srgbClr val="000000"/>
              </a:solidFill>
              <a:ea typeface="微软雅黑" pitchFamily="34" charset="-122"/>
              <a:cs typeface="Arial" charset="0"/>
            </a:endParaRPr>
          </a:p>
          <a:p>
            <a:pPr lvl="0"/>
            <a:r>
              <a:rPr lang="zh-CN" altLang="en-US" sz="1600" b="1" dirty="0" smtClean="0">
                <a:solidFill>
                  <a:srgbClr val="000000"/>
                </a:solidFill>
                <a:ea typeface="微软雅黑" pitchFamily="34" charset="-122"/>
                <a:cs typeface="Arial" charset="0"/>
              </a:rPr>
              <a:t>按钮</a:t>
            </a:r>
            <a:endParaRPr lang="en-US" altLang="zh-CN" sz="1600" b="1" dirty="0" smtClean="0">
              <a:solidFill>
                <a:srgbClr val="000000"/>
              </a:solidFill>
              <a:ea typeface="微软雅黑" pitchFamily="34" charset="-122"/>
              <a:cs typeface="Arial" charset="0"/>
            </a:endParaRPr>
          </a:p>
          <a:p>
            <a:pPr lvl="0"/>
            <a:r>
              <a:rPr lang="zh-CN" altLang="en-US" sz="1600" b="1" dirty="0" smtClean="0">
                <a:solidFill>
                  <a:srgbClr val="000000"/>
                </a:solidFill>
                <a:ea typeface="微软雅黑" pitchFamily="34" charset="-122"/>
                <a:cs typeface="Arial" charset="0"/>
              </a:rPr>
              <a:t>响应</a:t>
            </a:r>
            <a:r>
              <a:rPr lang="zh-CN" altLang="en-US" sz="1600" b="1" dirty="0">
                <a:solidFill>
                  <a:srgbClr val="000000"/>
                </a:solidFill>
                <a:ea typeface="微软雅黑" pitchFamily="34" charset="-122"/>
                <a:cs typeface="Arial" charset="0"/>
              </a:rPr>
              <a:t>式图片和</a:t>
            </a:r>
            <a:r>
              <a:rPr lang="en-US" altLang="zh-CN" sz="1600" b="1" dirty="0">
                <a:solidFill>
                  <a:srgbClr val="000000"/>
                </a:solidFill>
                <a:ea typeface="微软雅黑" pitchFamily="34" charset="-122"/>
                <a:cs typeface="Arial" charset="0"/>
              </a:rPr>
              <a:t>3</a:t>
            </a:r>
            <a:r>
              <a:rPr lang="zh-CN" altLang="en-US" sz="1600" b="1" dirty="0">
                <a:solidFill>
                  <a:srgbClr val="000000"/>
                </a:solidFill>
                <a:ea typeface="微软雅黑" pitchFamily="34" charset="-122"/>
                <a:cs typeface="Arial" charset="0"/>
              </a:rPr>
              <a:t>种不同图片的形状</a:t>
            </a:r>
          </a:p>
        </p:txBody>
      </p:sp>
      <p:sp>
        <p:nvSpPr>
          <p:cNvPr id="17" name="灯片编号占位符 16"/>
          <p:cNvSpPr>
            <a:spLocks noGrp="1"/>
          </p:cNvSpPr>
          <p:nvPr>
            <p:ph type="sldNum" sz="quarter" idx="10"/>
          </p:nvPr>
        </p:nvSpPr>
        <p:spPr/>
        <p:txBody>
          <a:bodyPr/>
          <a:lstStyle/>
          <a:p>
            <a:pPr>
              <a:defRPr/>
            </a:pPr>
            <a:fld id="{D4C544AB-AF4C-4A74-B638-213FBE600845}" type="slidenum">
              <a:rPr lang="zh-CN" altLang="en-US" smtClean="0"/>
              <a:pPr>
                <a:defRPr/>
              </a:pPr>
              <a:t>42</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6443663" y="285750"/>
            <a:ext cx="2520950" cy="523875"/>
          </a:xfrm>
        </p:spPr>
        <p:txBody>
          <a:bodyPr/>
          <a:lstStyle/>
          <a:p>
            <a:pPr eaLnBrk="1" hangingPunct="1"/>
            <a:r>
              <a:rPr smtClean="0">
                <a:solidFill>
                  <a:srgbClr val="121F55"/>
                </a:solidFill>
              </a:rPr>
              <a:t>相关学习资源</a:t>
            </a:r>
          </a:p>
        </p:txBody>
      </p:sp>
      <p:sp>
        <p:nvSpPr>
          <p:cNvPr id="9" name="矩形 8"/>
          <p:cNvSpPr/>
          <p:nvPr/>
        </p:nvSpPr>
        <p:spPr>
          <a:xfrm>
            <a:off x="2267744" y="34321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学习平台</a:t>
            </a:r>
          </a:p>
        </p:txBody>
      </p:sp>
      <p:sp>
        <p:nvSpPr>
          <p:cNvPr id="10" name="矩形 9"/>
          <p:cNvSpPr/>
          <p:nvPr/>
        </p:nvSpPr>
        <p:spPr>
          <a:xfrm>
            <a:off x="2267744" y="2276475"/>
            <a:ext cx="4626322" cy="571500"/>
          </a:xfrm>
          <a:prstGeom prst="rect">
            <a:avLst/>
          </a:prstGeom>
          <a:solidFill>
            <a:schemeClr val="bg1"/>
          </a:solidFill>
          <a:ln cap="sq" cmpd="dbl">
            <a:solidFill>
              <a:srgbClr val="0070C0"/>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0F3D3B"/>
                </a:solidFill>
                <a:latin typeface="微软雅黑" pitchFamily="34" charset="-122"/>
                <a:ea typeface="微软雅黑" pitchFamily="34" charset="-122"/>
              </a:rPr>
              <a:t>   </a:t>
            </a:r>
            <a:r>
              <a:rPr lang="zh-CN" altLang="en-US" sz="2200" b="1" dirty="0">
                <a:solidFill>
                  <a:srgbClr val="0F3D3B"/>
                </a:solidFill>
                <a:latin typeface="微软雅黑" pitchFamily="34" charset="-122"/>
                <a:ea typeface="微软雅黑" pitchFamily="34" charset="-122"/>
              </a:rPr>
              <a:t>学生用书</a:t>
            </a:r>
          </a:p>
        </p:txBody>
      </p:sp>
      <p:sp>
        <p:nvSpPr>
          <p:cNvPr id="14" name="矩形 13"/>
          <p:cNvSpPr/>
          <p:nvPr/>
        </p:nvSpPr>
        <p:spPr>
          <a:xfrm>
            <a:off x="2267744" y="2847975"/>
            <a:ext cx="4626322" cy="369888"/>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742950" lvl="1" indent="-285750" algn="ctr">
              <a:spcBef>
                <a:spcPct val="20000"/>
              </a:spcBef>
              <a:buClr>
                <a:srgbClr val="233DA9"/>
              </a:buClr>
              <a:buSzPct val="80000"/>
              <a:defRPr/>
            </a:pP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前端框架与移动应用开发</a:t>
            </a:r>
            <a:r>
              <a:rPr lang="en-US" altLang="zh-CN"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2267744" y="4003953"/>
            <a:ext cx="4626322" cy="369332"/>
          </a:xfrm>
          <a:prstGeom prst="rect">
            <a:avLst/>
          </a:prstGeom>
          <a:solidFill>
            <a:srgbClr val="0070C0"/>
          </a:solidFill>
          <a:ln>
            <a:solidFill>
              <a:srgbClr val="0070C0"/>
            </a:solidFill>
          </a:ln>
          <a:effectLst>
            <a:outerShdw blurRad="50800" dist="38100" dir="5400000" algn="t" rotWithShape="0">
              <a:prstClr val="black">
                <a:alpha val="40000"/>
              </a:prstClr>
            </a:outerShdw>
          </a:effectLst>
        </p:spPr>
        <p:txBody>
          <a:bodyPr wrap="square" anchor="ctr">
            <a:spAutoFit/>
          </a:bodyPr>
          <a:lstStyle/>
          <a:p>
            <a:pPr marL="285750" indent="-285750" algn="ctr">
              <a:spcBef>
                <a:spcPct val="20000"/>
              </a:spcBef>
              <a:buClr>
                <a:srgbClr val="233DA9"/>
              </a:buClr>
              <a:buSzPct val="80000"/>
              <a:defRPr/>
            </a:pP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r>
              <a:rPr lang="en-US" altLang="zh-CN"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Web</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前端框架与移动应用</a:t>
            </a:r>
            <a:r>
              <a:rPr lang="zh-CN" altLang="en-US" b="1" kern="0"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开发”</a:t>
            </a:r>
            <a:r>
              <a:rPr lang="zh-CN" altLang="en-US" b="1" kern="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课程</a:t>
            </a:r>
          </a:p>
        </p:txBody>
      </p:sp>
      <p:sp>
        <p:nvSpPr>
          <p:cNvPr id="8" name="灯片编号占位符 7"/>
          <p:cNvSpPr>
            <a:spLocks noGrp="1"/>
          </p:cNvSpPr>
          <p:nvPr>
            <p:ph type="sldNum" sz="quarter" idx="10"/>
          </p:nvPr>
        </p:nvSpPr>
        <p:spPr/>
        <p:txBody>
          <a:bodyPr/>
          <a:lstStyle/>
          <a:p>
            <a:pPr>
              <a:defRPr/>
            </a:pPr>
            <a:fld id="{D4C544AB-AF4C-4A74-B638-213FBE600845}" type="slidenum">
              <a:rPr lang="zh-CN" altLang="en-US" smtClean="0"/>
              <a:pPr>
                <a:defRPr/>
              </a:pPr>
              <a:t>43</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12088" y="285750"/>
            <a:ext cx="1152525" cy="523875"/>
          </a:xfrm>
        </p:spPr>
        <p:txBody>
          <a:bodyPr/>
          <a:lstStyle/>
          <a:p>
            <a:pPr eaLnBrk="1" hangingPunct="1">
              <a:defRPr/>
            </a:pPr>
            <a:r>
              <a:rPr dirty="0" smtClean="0">
                <a:solidFill>
                  <a:schemeClr val="tx2">
                    <a:lumMod val="75000"/>
                  </a:schemeClr>
                </a:solidFill>
              </a:rPr>
              <a:t>作业</a:t>
            </a:r>
            <a:endParaRPr dirty="0">
              <a:solidFill>
                <a:schemeClr val="tx2">
                  <a:lumMod val="75000"/>
                </a:schemeClr>
              </a:solidFill>
            </a:endParaRPr>
          </a:p>
        </p:txBody>
      </p:sp>
      <p:sp>
        <p:nvSpPr>
          <p:cNvPr id="3" name="内容占位符 2"/>
          <p:cNvSpPr>
            <a:spLocks noGrp="1"/>
          </p:cNvSpPr>
          <p:nvPr>
            <p:ph idx="1"/>
          </p:nvPr>
        </p:nvSpPr>
        <p:spPr>
          <a:xfrm>
            <a:off x="784225" y="908050"/>
            <a:ext cx="7645400" cy="5143500"/>
          </a:xfrm>
        </p:spPr>
        <p:txBody>
          <a:bodyPr/>
          <a:lstStyle/>
          <a:p>
            <a:pPr eaLnBrk="1" hangingPunct="1">
              <a:defRPr/>
            </a:pPr>
            <a:r>
              <a:rPr lang="zh-CN" altLang="en-US" dirty="0" smtClean="0"/>
              <a:t>课后作业</a:t>
            </a:r>
            <a:endParaRPr lang="en-US" dirty="0" smtClean="0"/>
          </a:p>
          <a:p>
            <a:pPr lvl="1" eaLnBrk="1" hangingPunct="1">
              <a:defRPr/>
            </a:pPr>
            <a:r>
              <a:rPr lang="zh-CN" altLang="en-US" dirty="0" smtClean="0">
                <a:solidFill>
                  <a:srgbClr val="FF0000"/>
                </a:solidFill>
              </a:rPr>
              <a:t>教员备课时根据班级情况在此添加内容，应区分必做、选做内容，以满足不同层次学员的需求</a:t>
            </a:r>
            <a:endParaRPr lang="en-US" altLang="zh-CN" dirty="0" smtClean="0">
              <a:solidFill>
                <a:srgbClr val="FF0000"/>
              </a:solidFill>
            </a:endParaRPr>
          </a:p>
          <a:p>
            <a:pPr lvl="1" eaLnBrk="1" hangingPunct="1">
              <a:defRPr/>
            </a:pPr>
            <a:endParaRPr lang="zh-CN" altLang="en-US" dirty="0" smtClean="0">
              <a:solidFill>
                <a:srgbClr val="FF0000"/>
              </a:solidFill>
            </a:endParaRPr>
          </a:p>
          <a:p>
            <a:pPr eaLnBrk="1" hangingPunct="1">
              <a:defRPr/>
            </a:pPr>
            <a:r>
              <a:rPr lang="zh-CN" altLang="en-US" dirty="0" smtClean="0"/>
              <a:t>预习作业</a:t>
            </a:r>
            <a:endParaRPr lang="en-US" altLang="zh-CN" dirty="0" smtClean="0"/>
          </a:p>
          <a:p>
            <a:pPr lvl="1" eaLnBrk="1" hangingPunct="1">
              <a:defRPr/>
            </a:pPr>
            <a:r>
              <a:rPr lang="zh-CN" altLang="en-US" dirty="0"/>
              <a:t>预习下一章学生用书，完成</a:t>
            </a:r>
            <a:r>
              <a:rPr lang="zh-CN" altLang="en-US" dirty="0" smtClean="0"/>
              <a:t>预习测试</a:t>
            </a:r>
            <a:endParaRPr lang="en-US" altLang="zh-CN" dirty="0" smtClean="0"/>
          </a:p>
          <a:p>
            <a:pPr lvl="2" eaLnBrk="1" hangingPunct="1">
              <a:defRPr/>
            </a:pPr>
            <a:r>
              <a:rPr lang="en-US" altLang="zh-CN" dirty="0"/>
              <a:t>Bootstrap</a:t>
            </a:r>
            <a:r>
              <a:rPr lang="zh-CN" altLang="en-US" dirty="0"/>
              <a:t>有哪些组件，分别是什么？</a:t>
            </a:r>
          </a:p>
          <a:p>
            <a:pPr lvl="2" eaLnBrk="1" hangingPunct="1">
              <a:defRPr/>
            </a:pPr>
            <a:r>
              <a:rPr lang="zh-CN" altLang="en-US" dirty="0" smtClean="0"/>
              <a:t>使用</a:t>
            </a:r>
            <a:r>
              <a:rPr lang="en-US" altLang="zh-CN" dirty="0"/>
              <a:t>Bootstrap</a:t>
            </a:r>
            <a:r>
              <a:rPr lang="zh-CN" altLang="en-US" dirty="0"/>
              <a:t>可以制作几种导航样式，分别怎么实现</a:t>
            </a:r>
            <a:r>
              <a:rPr lang="zh-CN" altLang="en-US" dirty="0" smtClean="0"/>
              <a:t>？</a:t>
            </a:r>
            <a:endParaRPr lang="en-US" altLang="zh-CN" dirty="0" smtClean="0"/>
          </a:p>
          <a:p>
            <a:pPr lvl="2" eaLnBrk="1" hangingPunct="1">
              <a:defRPr/>
            </a:pPr>
            <a:r>
              <a:rPr lang="zh-CN" altLang="en-US" dirty="0" smtClean="0"/>
              <a:t>写出</a:t>
            </a:r>
            <a:r>
              <a:rPr lang="zh-CN" altLang="zh-CN" dirty="0" smtClean="0"/>
              <a:t>基本</a:t>
            </a:r>
            <a:r>
              <a:rPr lang="zh-CN" altLang="zh-CN" dirty="0"/>
              <a:t>下拉</a:t>
            </a:r>
            <a:r>
              <a:rPr lang="zh-CN" altLang="zh-CN" dirty="0" smtClean="0"/>
              <a:t>菜单</a:t>
            </a:r>
            <a:r>
              <a:rPr lang="zh-CN" altLang="en-US" dirty="0" smtClean="0"/>
              <a:t>组件的结构</a:t>
            </a:r>
            <a:endParaRPr lang="en-US" altLang="zh-CN" dirty="0" smtClean="0"/>
          </a:p>
          <a:p>
            <a:pPr lvl="2" eaLnBrk="1" hangingPunct="1">
              <a:defRPr/>
            </a:pPr>
            <a:r>
              <a:rPr lang="zh-CN" altLang="en-US" dirty="0" smtClean="0"/>
              <a:t>怎样让导航条在底部固定？</a:t>
            </a:r>
            <a:endParaRPr lang="zh-CN" altLang="en-US" dirty="0"/>
          </a:p>
          <a:p>
            <a:pPr lvl="2" eaLnBrk="1" hangingPunct="1">
              <a:defRPr/>
            </a:pPr>
            <a:endParaRPr lang="zh-CN" altLang="en-US" dirty="0" smtClean="0"/>
          </a:p>
          <a:p>
            <a:pPr lvl="2" eaLnBrk="1" hangingPunct="1">
              <a:defRPr/>
            </a:pPr>
            <a:endParaRPr lang="zh-CN" altLang="en-US" dirty="0" smtClean="0"/>
          </a:p>
          <a:p>
            <a:pPr lvl="1" eaLnBrk="1" hangingPunct="1">
              <a:defRPr/>
            </a:pPr>
            <a:endParaRPr lang="en-US" altLang="zh-CN" dirty="0" smtClean="0"/>
          </a:p>
          <a:p>
            <a:pPr eaLnBrk="1" hangingPunct="1">
              <a:defRPr/>
            </a:pPr>
            <a:endParaRPr lang="zh-CN" altLang="en-US" dirty="0"/>
          </a:p>
        </p:txBody>
      </p:sp>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44</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7" descr="s3--面.jpg"/>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3" name="图片 21" descr="教育改变生活毛笔字.png"/>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1393825" y="2163763"/>
            <a:ext cx="6535738" cy="1403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24" name="图片 11" descr="彩色12.png"/>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57188" y="328613"/>
            <a:ext cx="1785937" cy="630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6325" name="组合 5"/>
          <p:cNvGrpSpPr>
            <a:grpSpLocks/>
          </p:cNvGrpSpPr>
          <p:nvPr/>
        </p:nvGrpSpPr>
        <p:grpSpPr bwMode="auto">
          <a:xfrm>
            <a:off x="6365875" y="5786438"/>
            <a:ext cx="2492375" cy="682625"/>
            <a:chOff x="6365905" y="5786454"/>
            <a:chExt cx="2492375" cy="682625"/>
          </a:xfrm>
        </p:grpSpPr>
        <p:sp>
          <p:nvSpPr>
            <p:cNvPr id="7" name="圆角矩形 6"/>
            <p:cNvSpPr/>
            <p:nvPr/>
          </p:nvSpPr>
          <p:spPr bwMode="auto">
            <a:xfrm>
              <a:off x="6429388" y="5857892"/>
              <a:ext cx="642942" cy="142876"/>
            </a:xfrm>
            <a:prstGeom prst="roundRect">
              <a:avLst/>
            </a:prstGeom>
            <a:solidFill>
              <a:srgbClr val="0E9CDE"/>
            </a:solidFill>
            <a:ln cmpd="sng">
              <a:noFill/>
              <a:headEnd type="none"/>
              <a:tailEnd type="triangle"/>
            </a:ln>
            <a:effectLst/>
            <a:scene3d>
              <a:camera prst="orthographicFront">
                <a:rot lat="0" lon="0" rev="0"/>
              </a:camera>
              <a:lightRig rig="flood" dir="t">
                <a:rot lat="0" lon="0" rev="5400000"/>
              </a:lightRig>
            </a:scene3d>
            <a:sp3d prstMaterial="dkEdge">
              <a:bevelT w="0" h="0"/>
              <a:contourClr>
                <a:schemeClr val="accent1">
                  <a:satMod val="110000"/>
                </a:schemeClr>
              </a:contourClr>
            </a:sp3d>
          </p:spPr>
          <p:style>
            <a:lnRef idx="3">
              <a:schemeClr val="accent1"/>
            </a:lnRef>
            <a:fillRef idx="0">
              <a:schemeClr val="accent1"/>
            </a:fillRef>
            <a:effectRef idx="2">
              <a:schemeClr val="accent1"/>
            </a:effectRef>
            <a:fontRef idx="minor">
              <a:schemeClr val="tx1"/>
            </a:fontRef>
          </p:style>
          <p:txBody>
            <a:bodyPr anchor="ctr"/>
            <a:lstStyle/>
            <a:p>
              <a:pPr algn="ctr">
                <a:defRPr/>
              </a:pPr>
              <a:endParaRPr lang="zh-CN" altLang="en-US"/>
            </a:p>
          </p:txBody>
        </p:sp>
        <p:sp>
          <p:nvSpPr>
            <p:cNvPr id="56330" name="TextBox 7"/>
            <p:cNvSpPr txBox="1">
              <a:spLocks noChangeArrowheads="1"/>
            </p:cNvSpPr>
            <p:nvPr/>
          </p:nvSpPr>
          <p:spPr bwMode="auto">
            <a:xfrm>
              <a:off x="6365905" y="5786454"/>
              <a:ext cx="2492375" cy="68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ts val="1600"/>
                </a:lnSpc>
              </a:pPr>
              <a:r>
                <a:rPr lang="en-US" altLang="zh-CN" sz="1000" b="1">
                  <a:solidFill>
                    <a:schemeClr val="bg1"/>
                  </a:solidFill>
                  <a:latin typeface="微软雅黑" pitchFamily="34" charset="-122"/>
                  <a:ea typeface="微软雅黑" pitchFamily="34" charset="-122"/>
                </a:rPr>
                <a:t>ACCP8.0</a:t>
              </a:r>
            </a:p>
            <a:p>
              <a:pPr eaLnBrk="1" hangingPunct="1">
                <a:lnSpc>
                  <a:spcPts val="1500"/>
                </a:lnSpc>
              </a:pPr>
              <a:r>
                <a:rPr lang="zh-CN" altLang="en-US" sz="1000" b="1">
                  <a:latin typeface="微软雅黑" pitchFamily="34" charset="-122"/>
                  <a:ea typeface="微软雅黑" pitchFamily="34" charset="-122"/>
                </a:rPr>
                <a:t>职业教育研究院</a:t>
              </a:r>
              <a:endParaRPr lang="en-US" altLang="zh-CN" sz="1000" b="1">
                <a:latin typeface="微软雅黑" pitchFamily="34" charset="-122"/>
                <a:ea typeface="微软雅黑" pitchFamily="34" charset="-122"/>
              </a:endParaRPr>
            </a:p>
            <a:p>
              <a:pPr eaLnBrk="1" hangingPunct="1">
                <a:lnSpc>
                  <a:spcPts val="1500"/>
                </a:lnSpc>
              </a:pPr>
              <a:r>
                <a:rPr lang="zh-CN" altLang="en-US" sz="1000" b="1">
                  <a:latin typeface="微软雅黑" pitchFamily="34" charset="-122"/>
                  <a:ea typeface="微软雅黑" pitchFamily="34" charset="-122"/>
                </a:rPr>
                <a:t>北京阿博泰克北大青鸟信息技术有限公司</a:t>
              </a:r>
            </a:p>
          </p:txBody>
        </p:sp>
      </p:grpSp>
      <p:sp>
        <p:nvSpPr>
          <p:cNvPr id="9" name="灯片编号占位符 8"/>
          <p:cNvSpPr>
            <a:spLocks noGrp="1"/>
          </p:cNvSpPr>
          <p:nvPr>
            <p:ph type="sldNum" sz="quarter" idx="10"/>
          </p:nvPr>
        </p:nvSpPr>
        <p:spPr/>
        <p:txBody>
          <a:bodyPr/>
          <a:lstStyle/>
          <a:p>
            <a:pPr>
              <a:defRPr/>
            </a:pPr>
            <a:fld id="{D4C544AB-AF4C-4A74-B638-213FBE600845}" type="slidenum">
              <a:rPr lang="zh-CN" altLang="en-US" smtClean="0"/>
              <a:pPr>
                <a:defRPr/>
              </a:pPr>
              <a:t>45</a:t>
            </a:fld>
            <a:r>
              <a:rPr lang="en-US" altLang="zh-CN" smtClean="0"/>
              <a:t>/45</a:t>
            </a:r>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7092950" y="285750"/>
            <a:ext cx="1871663" cy="523875"/>
          </a:xfrm>
        </p:spPr>
        <p:txBody>
          <a:bodyPr/>
          <a:lstStyle/>
          <a:p>
            <a:pPr eaLnBrk="1" hangingPunct="1"/>
            <a:r>
              <a:rPr smtClean="0">
                <a:solidFill>
                  <a:srgbClr val="121F55"/>
                </a:solidFill>
              </a:rPr>
              <a:t>本章目标</a:t>
            </a:r>
          </a:p>
        </p:txBody>
      </p:sp>
      <p:sp>
        <p:nvSpPr>
          <p:cNvPr id="17411" name="内容占位符 2"/>
          <p:cNvSpPr>
            <a:spLocks noGrp="1"/>
          </p:cNvSpPr>
          <p:nvPr>
            <p:ph idx="1"/>
          </p:nvPr>
        </p:nvSpPr>
        <p:spPr>
          <a:xfrm>
            <a:off x="784225" y="1214438"/>
            <a:ext cx="7645400" cy="5143500"/>
          </a:xfrm>
        </p:spPr>
        <p:txBody>
          <a:bodyPr/>
          <a:lstStyle/>
          <a:p>
            <a:pPr lvl="0"/>
            <a:r>
              <a:rPr lang="zh-CN" altLang="zh-CN" dirty="0"/>
              <a:t>会使用</a:t>
            </a:r>
            <a:r>
              <a:rPr lang="en-US" altLang="zh-CN" dirty="0"/>
              <a:t>12</a:t>
            </a:r>
            <a:r>
              <a:rPr lang="zh-CN" altLang="zh-CN" dirty="0"/>
              <a:t>栅格系统布局网页结构</a:t>
            </a:r>
          </a:p>
          <a:p>
            <a:pPr lvl="0"/>
            <a:r>
              <a:rPr lang="zh-CN" altLang="zh-CN" dirty="0" smtClean="0"/>
              <a:t>会使用基础</a:t>
            </a:r>
            <a:r>
              <a:rPr lang="zh-CN" altLang="zh-CN" dirty="0"/>
              <a:t>排版元素布局网页</a:t>
            </a:r>
          </a:p>
          <a:p>
            <a:pPr lvl="0"/>
            <a:r>
              <a:rPr lang="zh-CN" altLang="zh-CN" dirty="0" smtClean="0"/>
              <a:t>会</a:t>
            </a:r>
            <a:r>
              <a:rPr lang="zh-CN" altLang="zh-CN" dirty="0"/>
              <a:t>使用表单元素布局网页</a:t>
            </a:r>
          </a:p>
          <a:p>
            <a:pPr lvl="0"/>
            <a:r>
              <a:rPr lang="zh-CN" altLang="zh-CN" dirty="0" smtClean="0"/>
              <a:t>会</a:t>
            </a:r>
            <a:r>
              <a:rPr lang="zh-CN" altLang="zh-CN" dirty="0"/>
              <a:t>使用按钮布局网页</a:t>
            </a:r>
          </a:p>
          <a:p>
            <a:pPr lvl="0"/>
            <a:r>
              <a:rPr lang="zh-CN" altLang="zh-CN" dirty="0" smtClean="0"/>
              <a:t>会</a:t>
            </a:r>
            <a:r>
              <a:rPr lang="zh-CN" altLang="zh-CN" dirty="0"/>
              <a:t>使用图片属性制作响应式的带有形状的图片</a:t>
            </a:r>
          </a:p>
          <a:p>
            <a:pPr eaLnBrk="1" hangingPunct="1">
              <a:defRPr/>
            </a:pPr>
            <a:endParaRPr lang="zh-CN" altLang="en-US" dirty="0" smtClean="0"/>
          </a:p>
          <a:p>
            <a:pPr eaLnBrk="1" hangingPunct="1">
              <a:defRPr/>
            </a:pPr>
            <a:endParaRPr lang="zh-CN" altLang="en-US" dirty="0" smtClean="0"/>
          </a:p>
        </p:txBody>
      </p:sp>
      <p:pic>
        <p:nvPicPr>
          <p:cNvPr id="11" name="Picture 2" descr="C:\Users\meng.zhang\Desktop\ACCP7.0模版图标规范\啊-1.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236619" y="1024806"/>
            <a:ext cx="642938"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3" descr="C:\Users\meng.zhang\Desktop\ACCP7.0模版图标规范\是.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300192" y="981671"/>
            <a:ext cx="714375" cy="719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3" descr="C:\Users\meng.zhang\Desktop\ACCP7.0模版图标规范\是.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516216" y="1557734"/>
            <a:ext cx="714375"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3" descr="C:\Users\meng.zhang\Desktop\ACCP7.0模版图标规范\是.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153769" y="2492896"/>
            <a:ext cx="714375"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3" descr="C:\Users\meng.zhang\Desktop\ACCP7.0模版图标规范\是.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7818065" y="2925886"/>
            <a:ext cx="714375"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3" descr="C:\Users\meng.zhang\Desktop\ACCP7.0模版图标规范\是.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292080" y="1988840"/>
            <a:ext cx="714375" cy="719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灯片编号占位符 13"/>
          <p:cNvSpPr>
            <a:spLocks noGrp="1"/>
          </p:cNvSpPr>
          <p:nvPr>
            <p:ph type="sldNum" sz="quarter" idx="10"/>
          </p:nvPr>
        </p:nvSpPr>
        <p:spPr/>
        <p:txBody>
          <a:bodyPr/>
          <a:lstStyle/>
          <a:p>
            <a:pPr>
              <a:defRPr/>
            </a:pPr>
            <a:fld id="{D4C544AB-AF4C-4A74-B638-213FBE600845}" type="slidenum">
              <a:rPr lang="zh-CN" altLang="en-US" smtClean="0"/>
              <a:pPr>
                <a:defRPr/>
              </a:pPr>
              <a:t>5</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par>
                                <p:cTn id="14" presetID="22" presetClass="entr" presetSubtype="8"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6228184" y="70634"/>
            <a:ext cx="2736429" cy="954107"/>
          </a:xfrm>
        </p:spPr>
        <p:txBody>
          <a:bodyPr/>
          <a:lstStyle/>
          <a:p>
            <a:pPr eaLnBrk="1" hangingPunct="1"/>
            <a:r>
              <a:rPr lang="zh-CN" altLang="en-US" dirty="0"/>
              <a:t>Bootstrap简介</a:t>
            </a:r>
            <a:endParaRPr dirty="0" smtClean="0">
              <a:solidFill>
                <a:srgbClr val="121F55"/>
              </a:solidFill>
            </a:endParaRPr>
          </a:p>
        </p:txBody>
      </p:sp>
      <p:sp>
        <p:nvSpPr>
          <p:cNvPr id="17411" name="内容占位符 2"/>
          <p:cNvSpPr>
            <a:spLocks noGrp="1"/>
          </p:cNvSpPr>
          <p:nvPr>
            <p:ph idx="1"/>
          </p:nvPr>
        </p:nvSpPr>
        <p:spPr>
          <a:xfrm>
            <a:off x="784225" y="1214438"/>
            <a:ext cx="7645400" cy="5143500"/>
          </a:xfrm>
        </p:spPr>
        <p:txBody>
          <a:bodyPr/>
          <a:lstStyle/>
          <a:p>
            <a:pPr eaLnBrk="1" hangingPunct="1">
              <a:lnSpc>
                <a:spcPct val="150000"/>
              </a:lnSpc>
            </a:pPr>
            <a:r>
              <a:rPr lang="zh-CN" altLang="zh-CN" sz="2800" dirty="0" smtClean="0"/>
              <a:t>来自</a:t>
            </a:r>
            <a:r>
              <a:rPr lang="en-US" altLang="zh-CN" sz="2800" dirty="0"/>
              <a:t>Twitter</a:t>
            </a:r>
            <a:r>
              <a:rPr lang="zh-CN" altLang="zh-CN" sz="2800" dirty="0"/>
              <a:t>，是目前最流行的前端</a:t>
            </a:r>
            <a:r>
              <a:rPr lang="zh-CN" altLang="zh-CN" sz="2800" dirty="0" smtClean="0"/>
              <a:t>框架</a:t>
            </a:r>
            <a:endParaRPr lang="en-US" altLang="zh-CN" sz="2800" dirty="0" smtClean="0"/>
          </a:p>
          <a:p>
            <a:pPr eaLnBrk="1" hangingPunct="1">
              <a:lnSpc>
                <a:spcPct val="150000"/>
              </a:lnSpc>
            </a:pPr>
            <a:r>
              <a:rPr lang="zh-CN" altLang="zh-CN" sz="2800" dirty="0" smtClean="0"/>
              <a:t>是</a:t>
            </a:r>
            <a:r>
              <a:rPr lang="zh-CN" altLang="zh-CN" sz="2800" dirty="0"/>
              <a:t>基于</a:t>
            </a:r>
            <a:r>
              <a:rPr lang="en-US" altLang="zh-CN" sz="2800" dirty="0"/>
              <a:t>HTML</a:t>
            </a:r>
            <a:r>
              <a:rPr lang="zh-CN" altLang="zh-CN" sz="2800" dirty="0"/>
              <a:t>、</a:t>
            </a:r>
            <a:r>
              <a:rPr lang="en-US" altLang="zh-CN" sz="2800" dirty="0"/>
              <a:t>CSS</a:t>
            </a:r>
            <a:r>
              <a:rPr lang="zh-CN" altLang="zh-CN" sz="2800" dirty="0"/>
              <a:t>、</a:t>
            </a:r>
            <a:r>
              <a:rPr lang="en-US" altLang="zh-CN" sz="2800" dirty="0" err="1"/>
              <a:t>Javascript</a:t>
            </a:r>
            <a:r>
              <a:rPr lang="zh-CN" altLang="zh-CN" sz="2800" dirty="0"/>
              <a:t>的一个简洁、灵活的开源框架</a:t>
            </a:r>
            <a:r>
              <a:rPr lang="zh-CN" altLang="en-US" sz="2800" dirty="0" smtClean="0"/>
              <a:t>，便于开发</a:t>
            </a:r>
            <a:r>
              <a:rPr lang="zh-CN" altLang="en-US" sz="2800" dirty="0"/>
              <a:t>人员随时</a:t>
            </a:r>
            <a:r>
              <a:rPr lang="zh-CN" altLang="en-US" sz="2800" dirty="0" smtClean="0"/>
              <a:t>上手</a:t>
            </a:r>
            <a:endParaRPr lang="en-US" altLang="zh-CN" sz="2800" dirty="0" smtClean="0"/>
          </a:p>
          <a:p>
            <a:pPr eaLnBrk="1" hangingPunct="1">
              <a:lnSpc>
                <a:spcPct val="150000"/>
              </a:lnSpc>
            </a:pPr>
            <a:r>
              <a:rPr lang="zh-CN" altLang="en-US" sz="2800" dirty="0" smtClean="0"/>
              <a:t>目前</a:t>
            </a:r>
            <a:r>
              <a:rPr lang="zh-CN" altLang="en-US" sz="2800" dirty="0"/>
              <a:t>版本 </a:t>
            </a:r>
            <a:r>
              <a:rPr lang="en-US" altLang="zh-CN" sz="2800" dirty="0" smtClean="0"/>
              <a:t>V</a:t>
            </a:r>
            <a:r>
              <a:rPr lang="zh-CN" altLang="en-US" sz="2800" dirty="0" smtClean="0"/>
              <a:t>3</a:t>
            </a:r>
            <a:endParaRPr lang="en-US" altLang="zh-CN" sz="2800" dirty="0" smtClean="0"/>
          </a:p>
          <a:p>
            <a:pPr eaLnBrk="1" hangingPunct="1">
              <a:lnSpc>
                <a:spcPct val="150000"/>
              </a:lnSpc>
            </a:pPr>
            <a:endParaRPr lang="zh-CN" altLang="en-US" sz="2800" dirty="0"/>
          </a:p>
          <a:p>
            <a:pPr eaLnBrk="1" hangingPunct="1">
              <a:defRPr/>
            </a:pPr>
            <a:endParaRPr lang="zh-CN" altLang="en-US"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6</a:t>
            </a:fld>
            <a:r>
              <a:rPr lang="en-US" altLang="zh-CN" smtClean="0"/>
              <a:t>/45</a:t>
            </a:r>
            <a:endParaRPr lang="zh-CN" altLang="en-US" dirty="0"/>
          </a:p>
        </p:txBody>
      </p:sp>
    </p:spTree>
    <p:extLst>
      <p:ext uri="{BB962C8B-B14F-4D97-AF65-F5344CB8AC3E}">
        <p14:creationId xmlns="" xmlns:p14="http://schemas.microsoft.com/office/powerpoint/2010/main" val="3817918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4860032" y="188640"/>
            <a:ext cx="4104581" cy="792088"/>
          </a:xfrm>
        </p:spPr>
        <p:txBody>
          <a:bodyPr/>
          <a:lstStyle/>
          <a:p>
            <a:pPr eaLnBrk="1" hangingPunct="1"/>
            <a:r>
              <a:rPr lang="zh-CN" altLang="en-US" dirty="0"/>
              <a:t>Bootstrap受欢迎的原因</a:t>
            </a:r>
            <a:endParaRPr dirty="0" smtClean="0">
              <a:solidFill>
                <a:srgbClr val="121F55"/>
              </a:solidFill>
            </a:endParaRPr>
          </a:p>
        </p:txBody>
      </p:sp>
      <p:sp>
        <p:nvSpPr>
          <p:cNvPr id="17411" name="内容占位符 2"/>
          <p:cNvSpPr>
            <a:spLocks noGrp="1"/>
          </p:cNvSpPr>
          <p:nvPr>
            <p:ph idx="1"/>
          </p:nvPr>
        </p:nvSpPr>
        <p:spPr>
          <a:xfrm>
            <a:off x="784225" y="1214438"/>
            <a:ext cx="7645400" cy="5143500"/>
          </a:xfrm>
        </p:spPr>
        <p:txBody>
          <a:bodyPr/>
          <a:lstStyle/>
          <a:p>
            <a:pPr eaLnBrk="1" hangingPunct="1">
              <a:lnSpc>
                <a:spcPct val="150000"/>
              </a:lnSpc>
            </a:pPr>
            <a:r>
              <a:rPr lang="zh-CN" altLang="en-US" sz="2800" dirty="0"/>
              <a:t>快速制作响应式的网页来适配各种终端</a:t>
            </a:r>
          </a:p>
          <a:p>
            <a:pPr eaLnBrk="1" hangingPunct="1">
              <a:lnSpc>
                <a:spcPct val="150000"/>
              </a:lnSpc>
            </a:pPr>
            <a:r>
              <a:rPr lang="zh-CN" altLang="en-US" sz="2800" dirty="0"/>
              <a:t>开发简单、方便</a:t>
            </a:r>
          </a:p>
          <a:p>
            <a:pPr eaLnBrk="1" hangingPunct="1">
              <a:lnSpc>
                <a:spcPct val="150000"/>
              </a:lnSpc>
            </a:pPr>
            <a:r>
              <a:rPr lang="zh-CN" altLang="en-US" sz="2800" dirty="0"/>
              <a:t>移动先行</a:t>
            </a:r>
          </a:p>
          <a:p>
            <a:pPr eaLnBrk="1" hangingPunct="1">
              <a:lnSpc>
                <a:spcPct val="150000"/>
              </a:lnSpc>
            </a:pPr>
            <a:r>
              <a:rPr lang="zh-CN" altLang="en-US" sz="2800" dirty="0"/>
              <a:t>代码开源</a:t>
            </a:r>
          </a:p>
          <a:p>
            <a:pPr eaLnBrk="1" hangingPunct="1">
              <a:lnSpc>
                <a:spcPct val="150000"/>
              </a:lnSpc>
            </a:pPr>
            <a:r>
              <a:rPr lang="zh-CN" altLang="en-US" sz="2800" dirty="0"/>
              <a:t>代码有良好的规范</a:t>
            </a:r>
          </a:p>
          <a:p>
            <a:pPr eaLnBrk="1" hangingPunct="1">
              <a:defRPr/>
            </a:pPr>
            <a:endParaRPr lang="zh-CN" altLang="en-US" dirty="0" smtClean="0"/>
          </a:p>
        </p:txBody>
      </p:sp>
      <p:sp>
        <p:nvSpPr>
          <p:cNvPr id="5" name="灯片编号占位符 4"/>
          <p:cNvSpPr>
            <a:spLocks noGrp="1"/>
          </p:cNvSpPr>
          <p:nvPr>
            <p:ph type="sldNum" sz="quarter" idx="10"/>
          </p:nvPr>
        </p:nvSpPr>
        <p:spPr/>
        <p:txBody>
          <a:bodyPr/>
          <a:lstStyle/>
          <a:p>
            <a:pPr>
              <a:defRPr/>
            </a:pPr>
            <a:fld id="{D4C544AB-AF4C-4A74-B638-213FBE600845}" type="slidenum">
              <a:rPr lang="zh-CN" altLang="en-US" smtClean="0"/>
              <a:pPr>
                <a:defRPr/>
              </a:pPr>
              <a:t>7</a:t>
            </a:fld>
            <a:r>
              <a:rPr lang="en-US" altLang="zh-CN" smtClean="0"/>
              <a:t>/45</a:t>
            </a:r>
            <a:endParaRPr lang="zh-CN" altLang="en-US" dirty="0"/>
          </a:p>
        </p:txBody>
      </p:sp>
    </p:spTree>
    <p:extLst>
      <p:ext uri="{BB962C8B-B14F-4D97-AF65-F5344CB8AC3E}">
        <p14:creationId xmlns="" xmlns:p14="http://schemas.microsoft.com/office/powerpoint/2010/main" val="9731245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040" y="143039"/>
            <a:ext cx="4032573" cy="954107"/>
          </a:xfrm>
        </p:spPr>
        <p:txBody>
          <a:bodyPr/>
          <a:lstStyle/>
          <a:p>
            <a:pPr>
              <a:defRPr/>
            </a:pPr>
            <a:r>
              <a:rPr lang="en-US" altLang="zh-CN" dirty="0" smtClean="0"/>
              <a:t>Bootstrap</a:t>
            </a:r>
            <a:r>
              <a:rPr lang="zh-CN" altLang="en-US" dirty="0" smtClean="0"/>
              <a:t>的使用场景</a:t>
            </a:r>
            <a:endParaRPr dirty="0"/>
          </a:p>
        </p:txBody>
      </p:sp>
      <p:sp>
        <p:nvSpPr>
          <p:cNvPr id="3" name="内容占位符 2"/>
          <p:cNvSpPr>
            <a:spLocks noGrp="1"/>
          </p:cNvSpPr>
          <p:nvPr>
            <p:ph idx="1"/>
          </p:nvPr>
        </p:nvSpPr>
        <p:spPr>
          <a:xfrm>
            <a:off x="784225" y="1214438"/>
            <a:ext cx="7645400" cy="5143500"/>
          </a:xfrm>
        </p:spPr>
        <p:txBody>
          <a:bodyPr/>
          <a:lstStyle/>
          <a:p>
            <a:pPr eaLnBrk="1" hangingPunct="1">
              <a:lnSpc>
                <a:spcPct val="150000"/>
              </a:lnSpc>
              <a:defRPr/>
            </a:pPr>
            <a:r>
              <a:rPr lang="zh-CN" altLang="en-US" sz="2800" dirty="0"/>
              <a:t>响应式页面</a:t>
            </a:r>
            <a:endParaRPr lang="en-US" altLang="zh-CN" sz="2800" dirty="0"/>
          </a:p>
          <a:p>
            <a:pPr eaLnBrk="1" hangingPunct="1">
              <a:lnSpc>
                <a:spcPct val="150000"/>
              </a:lnSpc>
              <a:defRPr/>
            </a:pPr>
            <a:r>
              <a:rPr lang="zh-CN" altLang="en-US" sz="2800" dirty="0"/>
              <a:t>移动端页面</a:t>
            </a:r>
            <a:endParaRPr lang="en-US" altLang="zh-CN" sz="2800" dirty="0"/>
          </a:p>
          <a:p>
            <a:pPr eaLnBrk="1" hangingPunct="1">
              <a:lnSpc>
                <a:spcPct val="150000"/>
              </a:lnSpc>
              <a:defRPr/>
            </a:pPr>
            <a:r>
              <a:rPr lang="zh-CN" altLang="en-US" sz="2800" dirty="0"/>
              <a:t>后台页面</a:t>
            </a:r>
            <a:endParaRPr lang="en-US" altLang="zh-CN" sz="2800" dirty="0"/>
          </a:p>
          <a:p>
            <a:pPr eaLnBrk="1" hangingPunct="1">
              <a:lnSpc>
                <a:spcPct val="150000"/>
              </a:lnSpc>
              <a:defRPr/>
            </a:pPr>
            <a:r>
              <a:rPr lang="zh-CN" altLang="en-US" sz="2800" dirty="0"/>
              <a:t>带有交互效果的页面</a:t>
            </a:r>
            <a:endParaRPr lang="en-US" altLang="zh-CN" sz="2800" dirty="0"/>
          </a:p>
          <a:p>
            <a:pPr eaLnBrk="1" hangingPunct="1">
              <a:lnSpc>
                <a:spcPct val="150000"/>
              </a:lnSpc>
              <a:defRPr/>
            </a:pPr>
            <a:endParaRPr lang="en-US" altLang="zh-CN" sz="2800" dirty="0"/>
          </a:p>
        </p:txBody>
      </p:sp>
      <p:pic>
        <p:nvPicPr>
          <p:cNvPr id="2050" name="Picture 2" descr="C:\Users\yaling.he\Desktop\chapter02截图\图2.33　美联英语在线VIP页面—6大课程体系（3）.bmp"/>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9952" y="1610993"/>
            <a:ext cx="2432686" cy="4788722"/>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C:\Users\yaling.he\Desktop\Chapter01截图\Chapter01截图\图1.21　网页中常见的响应式布局页面.bmp"/>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581573" y="2204864"/>
            <a:ext cx="5400600" cy="3755693"/>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C:\Users\yaling.he\Desktop\Chapter04 截图\图4.11轮播图在小于768px的屏幕下的显示效果.bmp"/>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302982" y="4139590"/>
            <a:ext cx="4248472" cy="2529770"/>
          </a:xfrm>
          <a:prstGeom prst="rect">
            <a:avLst/>
          </a:prstGeom>
          <a:noFill/>
          <a:extLst>
            <a:ext uri="{909E8E84-426E-40DD-AFC4-6F175D3DCCD1}">
              <a14:hiddenFill xmlns="" xmlns:a14="http://schemas.microsoft.com/office/drawing/2010/main">
                <a:solidFill>
                  <a:srgbClr val="FFFFFF"/>
                </a:solidFill>
              </a14:hiddenFill>
            </a:ext>
          </a:extLst>
        </p:spPr>
      </p:pic>
      <p:pic>
        <p:nvPicPr>
          <p:cNvPr id="2053" name="Picture 5" descr="\\prdsoftlab\Softlab\126\2016-10-25_161538.bmp"/>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187624" y="3532308"/>
            <a:ext cx="6433559" cy="2574522"/>
          </a:xfrm>
          <a:prstGeom prst="rect">
            <a:avLst/>
          </a:prstGeom>
          <a:noFill/>
          <a:extLst>
            <a:ext uri="{909E8E84-426E-40DD-AFC4-6F175D3DCCD1}">
              <a14:hiddenFill xmlns="" xmlns:a14="http://schemas.microsoft.com/office/drawing/2010/main">
                <a:solidFill>
                  <a:srgbClr val="FFFFFF"/>
                </a:solidFill>
              </a14:hiddenFill>
            </a:ext>
          </a:extLst>
        </p:spPr>
      </p:pic>
      <p:sp>
        <p:nvSpPr>
          <p:cNvPr id="9" name="灯片编号占位符 8"/>
          <p:cNvSpPr>
            <a:spLocks noGrp="1"/>
          </p:cNvSpPr>
          <p:nvPr>
            <p:ph type="sldNum" sz="quarter" idx="10"/>
          </p:nvPr>
        </p:nvSpPr>
        <p:spPr/>
        <p:txBody>
          <a:bodyPr/>
          <a:lstStyle/>
          <a:p>
            <a:pPr>
              <a:defRPr/>
            </a:pPr>
            <a:fld id="{D4C544AB-AF4C-4A74-B638-213FBE600845}" type="slidenum">
              <a:rPr lang="zh-CN" altLang="en-US" smtClean="0"/>
              <a:pPr>
                <a:defRPr/>
              </a:pPr>
              <a:t>8</a:t>
            </a:fld>
            <a:r>
              <a:rPr lang="en-US" altLang="zh-CN" smtClean="0"/>
              <a:t>/45</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1"/>
                                        </p:tgtEl>
                                        <p:attrNameLst>
                                          <p:attrName>style.visibility</p:attrName>
                                        </p:attrNameLst>
                                      </p:cBhvr>
                                      <p:to>
                                        <p:strVal val="hidden"/>
                                      </p:to>
                                    </p:set>
                                  </p:childTnLst>
                                </p:cTn>
                              </p:par>
                              <p:par>
                                <p:cTn id="12" presetID="22" presetClass="entr" presetSubtype="8"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left)">
                                      <p:cBhvr>
                                        <p:cTn id="14" dur="500"/>
                                        <p:tgtEl>
                                          <p:spTgt spid="3">
                                            <p:txEl>
                                              <p:pRg st="1" end="1"/>
                                            </p:txEl>
                                          </p:spTgt>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wipe(left)">
                                      <p:cBhvr>
                                        <p:cTn id="18" dur="500"/>
                                        <p:tgtEl>
                                          <p:spTgt spid="205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wipe(left)">
                                      <p:cBhvr>
                                        <p:cTn id="23" dur="500"/>
                                        <p:tgtEl>
                                          <p:spTgt spid="3">
                                            <p:txEl>
                                              <p:pRg st="2" end="2"/>
                                            </p:txEl>
                                          </p:spTgt>
                                        </p:tgtEl>
                                      </p:cBhvr>
                                    </p:animEffect>
                                  </p:childTnLst>
                                </p:cTn>
                              </p:par>
                              <p:par>
                                <p:cTn id="24" presetID="1" presetClass="exit" presetSubtype="0" fill="hold" nodeType="withEffect">
                                  <p:stCondLst>
                                    <p:cond delay="0"/>
                                  </p:stCondLst>
                                  <p:childTnLst>
                                    <p:set>
                                      <p:cBhvr>
                                        <p:cTn id="25" dur="1" fill="hold">
                                          <p:stCondLst>
                                            <p:cond delay="0"/>
                                          </p:stCondLst>
                                        </p:cTn>
                                        <p:tgtEl>
                                          <p:spTgt spid="2050"/>
                                        </p:tgtEl>
                                        <p:attrNameLst>
                                          <p:attrName>style.visibility</p:attrName>
                                        </p:attrNameLst>
                                      </p:cBhvr>
                                      <p:to>
                                        <p:strVal val="hidden"/>
                                      </p:to>
                                    </p:se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053"/>
                                        </p:tgtEl>
                                        <p:attrNameLst>
                                          <p:attrName>style.visibility</p:attrName>
                                        </p:attrNameLst>
                                      </p:cBhvr>
                                      <p:to>
                                        <p:strVal val="visible"/>
                                      </p:to>
                                    </p:set>
                                    <p:animEffect transition="in" filter="wipe(left)">
                                      <p:cBhvr>
                                        <p:cTn id="29" dur="500"/>
                                        <p:tgtEl>
                                          <p:spTgt spid="205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wipe(left)">
                                      <p:cBhvr>
                                        <p:cTn id="34" dur="500"/>
                                        <p:tgtEl>
                                          <p:spTgt spid="3">
                                            <p:txEl>
                                              <p:pRg st="3" end="3"/>
                                            </p:txEl>
                                          </p:spTgt>
                                        </p:tgtEl>
                                      </p:cBhvr>
                                    </p:animEffect>
                                  </p:childTnLst>
                                </p:cTn>
                              </p:par>
                              <p:par>
                                <p:cTn id="35" presetID="1" presetClass="exit" presetSubtype="0" fill="hold" nodeType="withEffect">
                                  <p:stCondLst>
                                    <p:cond delay="0"/>
                                  </p:stCondLst>
                                  <p:childTnLst>
                                    <p:set>
                                      <p:cBhvr>
                                        <p:cTn id="36" dur="1" fill="hold">
                                          <p:stCondLst>
                                            <p:cond delay="0"/>
                                          </p:stCondLst>
                                        </p:cTn>
                                        <p:tgtEl>
                                          <p:spTgt spid="2053"/>
                                        </p:tgtEl>
                                        <p:attrNameLst>
                                          <p:attrName>style.visibility</p:attrName>
                                        </p:attrNameLst>
                                      </p:cBhvr>
                                      <p:to>
                                        <p:strVal val="hidden"/>
                                      </p:to>
                                    </p:se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2052"/>
                                        </p:tgtEl>
                                        <p:attrNameLst>
                                          <p:attrName>style.visibility</p:attrName>
                                        </p:attrNameLst>
                                      </p:cBhvr>
                                      <p:to>
                                        <p:strVal val="visible"/>
                                      </p:to>
                                    </p:set>
                                    <p:animEffect transition="in" filter="wipe(left)">
                                      <p:cBhvr>
                                        <p:cTn id="4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5976" y="260649"/>
            <a:ext cx="4608637" cy="720080"/>
          </a:xfrm>
        </p:spPr>
        <p:txBody>
          <a:bodyPr/>
          <a:lstStyle/>
          <a:p>
            <a:pPr>
              <a:defRPr/>
            </a:pPr>
            <a:r>
              <a:rPr lang="zh-CN" altLang="en-US" dirty="0"/>
              <a:t>浏览器对Bootstrap的支持</a:t>
            </a:r>
            <a:endParaRPr lang="en-US" altLang="zh-CN" dirty="0"/>
          </a:p>
        </p:txBody>
      </p:sp>
      <p:sp>
        <p:nvSpPr>
          <p:cNvPr id="3" name="内容占位符 2"/>
          <p:cNvSpPr>
            <a:spLocks noGrp="1"/>
          </p:cNvSpPr>
          <p:nvPr>
            <p:ph idx="1"/>
          </p:nvPr>
        </p:nvSpPr>
        <p:spPr>
          <a:xfrm>
            <a:off x="784225" y="1214438"/>
            <a:ext cx="7645400" cy="5143500"/>
          </a:xfrm>
        </p:spPr>
        <p:txBody>
          <a:bodyPr/>
          <a:lstStyle/>
          <a:p>
            <a:pPr>
              <a:defRPr/>
            </a:pPr>
            <a:r>
              <a:rPr lang="en-US" altLang="zh-CN" dirty="0" smtClean="0"/>
              <a:t>1</a:t>
            </a:r>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a:defRPr/>
            </a:pPr>
            <a:r>
              <a:rPr lang="zh-CN" altLang="en-US" sz="2800" noProof="1" smtClean="0"/>
              <a:t>支持 </a:t>
            </a:r>
            <a:r>
              <a:rPr lang="zh-CN" altLang="en-US" sz="2800" noProof="1"/>
              <a:t>Internet Explorer 8-11</a:t>
            </a:r>
          </a:p>
          <a:p>
            <a:pPr>
              <a:defRPr/>
            </a:pPr>
            <a:endParaRPr lang="en-US" altLang="zh-CN" dirty="0" smtClean="0"/>
          </a:p>
        </p:txBody>
      </p:sp>
      <p:pic>
        <p:nvPicPr>
          <p:cNvPr id="13" name="图片 11271"/>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23528" y="1349313"/>
            <a:ext cx="8280920" cy="19663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灯片编号占位符 5"/>
          <p:cNvSpPr>
            <a:spLocks noGrp="1"/>
          </p:cNvSpPr>
          <p:nvPr>
            <p:ph type="sldNum" sz="quarter" idx="10"/>
          </p:nvPr>
        </p:nvSpPr>
        <p:spPr/>
        <p:txBody>
          <a:bodyPr/>
          <a:lstStyle/>
          <a:p>
            <a:pPr>
              <a:defRPr/>
            </a:pPr>
            <a:fld id="{D4C544AB-AF4C-4A74-B638-213FBE600845}" type="slidenum">
              <a:rPr lang="zh-CN" altLang="en-US" smtClean="0"/>
              <a:pPr>
                <a:defRPr/>
              </a:pPr>
              <a:t>9</a:t>
            </a:fld>
            <a:r>
              <a:rPr lang="en-US" altLang="zh-CN" smtClean="0"/>
              <a:t>/45</a:t>
            </a:r>
            <a:endParaRPr lang="zh-CN" altLang="en-US" dirty="0"/>
          </a:p>
        </p:txBody>
      </p:sp>
    </p:spTree>
    <p:extLst>
      <p:ext uri="{BB962C8B-B14F-4D97-AF65-F5344CB8AC3E}">
        <p14:creationId xmlns="" xmlns:p14="http://schemas.microsoft.com/office/powerpoint/2010/main" val="1054569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板">
  <a:themeElements>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fontScheme name="模板">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cmpd="sng">
          <a:solidFill>
            <a:schemeClr val="accent5">
              <a:lumMod val="50000"/>
            </a:schemeClr>
          </a:solidFill>
          <a:headEnd type="none"/>
          <a:tailEnd type="triangle"/>
        </a:ln>
        <a:effectLst>
          <a:outerShdw blurRad="50800" dist="38100" dir="5400000" algn="t" rotWithShape="0">
            <a:prstClr val="black">
              <a:alpha val="40000"/>
            </a:prstClr>
          </a:outerShdw>
        </a:effectLst>
        <a:scene3d>
          <a:camera prst="orthographicFront">
            <a:rot lat="0" lon="0" rev="0"/>
          </a:camera>
          <a:lightRig rig="flood" dir="t">
            <a:rot lat="0" lon="0" rev="5400000"/>
          </a:lightRig>
        </a:scene3d>
        <a:sp3d prstMaterial="dkEdge">
          <a:bevelT w="0" h="0"/>
          <a:contourClr>
            <a:schemeClr val="accent1">
              <a:satMod val="110000"/>
            </a:schemeClr>
          </a:contourClr>
        </a:sp3d>
      </a:spPr>
      <a:bodyPr/>
      <a:lstStyle>
        <a:defPPr>
          <a:defRPr/>
        </a:defPPr>
      </a:lstStyle>
      <a:style>
        <a:lnRef idx="3">
          <a:schemeClr val="accent1"/>
        </a:lnRef>
        <a:fillRef idx="0">
          <a:schemeClr val="accent1"/>
        </a:fillRef>
        <a:effectRef idx="2">
          <a:schemeClr val="accent1"/>
        </a:effectRef>
        <a:fontRef idx="minor">
          <a:schemeClr val="tx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b"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模板 1">
        <a:dk1>
          <a:srgbClr val="000000"/>
        </a:dk1>
        <a:lt1>
          <a:srgbClr val="FFFFFF"/>
        </a:lt1>
        <a:dk2>
          <a:srgbClr val="233DA9"/>
        </a:dk2>
        <a:lt2>
          <a:srgbClr val="DDDDDD"/>
        </a:lt2>
        <a:accent1>
          <a:srgbClr val="65AAE9"/>
        </a:accent1>
        <a:accent2>
          <a:srgbClr val="B2B2B2"/>
        </a:accent2>
        <a:accent3>
          <a:srgbClr val="FFFFFF"/>
        </a:accent3>
        <a:accent4>
          <a:srgbClr val="000000"/>
        </a:accent4>
        <a:accent5>
          <a:srgbClr val="B8D2F2"/>
        </a:accent5>
        <a:accent6>
          <a:srgbClr val="A1A1A1"/>
        </a:accent6>
        <a:hlink>
          <a:srgbClr val="7DA0D3"/>
        </a:hlink>
        <a:folHlink>
          <a:srgbClr val="B2E385"/>
        </a:folHlink>
      </a:clrScheme>
      <a:clrMap bg1="lt1" tx1="dk1" bg2="lt2" tx2="dk2" accent1="accent1" accent2="accent2" accent3="accent3" accent4="accent4" accent5="accent5" accent6="accent6" hlink="hlink" folHlink="folHlink"/>
    </a:extraClrScheme>
    <a:extraClrScheme>
      <a:clrScheme name="模板 2">
        <a:dk1>
          <a:srgbClr val="000000"/>
        </a:dk1>
        <a:lt1>
          <a:srgbClr val="FFFFFF"/>
        </a:lt1>
        <a:dk2>
          <a:srgbClr val="632769"/>
        </a:dk2>
        <a:lt2>
          <a:srgbClr val="DDDDDD"/>
        </a:lt2>
        <a:accent1>
          <a:srgbClr val="8B8DE1"/>
        </a:accent1>
        <a:accent2>
          <a:srgbClr val="FF997D"/>
        </a:accent2>
        <a:accent3>
          <a:srgbClr val="FFFFFF"/>
        </a:accent3>
        <a:accent4>
          <a:srgbClr val="000000"/>
        </a:accent4>
        <a:accent5>
          <a:srgbClr val="C4C5EE"/>
        </a:accent5>
        <a:accent6>
          <a:srgbClr val="E78A71"/>
        </a:accent6>
        <a:hlink>
          <a:srgbClr val="58AFD2"/>
        </a:hlink>
        <a:folHlink>
          <a:srgbClr val="BFDF63"/>
        </a:folHlink>
      </a:clrScheme>
      <a:clrMap bg1="lt1" tx1="dk1" bg2="lt2" tx2="dk2" accent1="accent1" accent2="accent2" accent3="accent3" accent4="accent4" accent5="accent5" accent6="accent6" hlink="hlink" folHlink="folHlink"/>
    </a:extraClrScheme>
    <a:extraClrScheme>
      <a:clrScheme name="模板 3">
        <a:dk1>
          <a:srgbClr val="000000"/>
        </a:dk1>
        <a:lt1>
          <a:srgbClr val="FFFFFF"/>
        </a:lt1>
        <a:dk2>
          <a:srgbClr val="37737F"/>
        </a:dk2>
        <a:lt2>
          <a:srgbClr val="DDDDDD"/>
        </a:lt2>
        <a:accent1>
          <a:srgbClr val="52BCB2"/>
        </a:accent1>
        <a:accent2>
          <a:srgbClr val="E0A56A"/>
        </a:accent2>
        <a:accent3>
          <a:srgbClr val="FFFFFF"/>
        </a:accent3>
        <a:accent4>
          <a:srgbClr val="000000"/>
        </a:accent4>
        <a:accent5>
          <a:srgbClr val="B3DAD5"/>
        </a:accent5>
        <a:accent6>
          <a:srgbClr val="CB955F"/>
        </a:accent6>
        <a:hlink>
          <a:srgbClr val="A0C264"/>
        </a:hlink>
        <a:folHlink>
          <a:srgbClr val="DCDC2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21643</TotalTime>
  <Words>4081</Words>
  <Application>Microsoft Office PowerPoint</Application>
  <PresentationFormat>全屏显示(4:3)</PresentationFormat>
  <Paragraphs>679</Paragraphs>
  <Slides>45</Slides>
  <Notes>43</Notes>
  <HiddenSlides>0</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模板</vt:lpstr>
      <vt:lpstr>第二章  Bootstrap 样式</vt:lpstr>
      <vt:lpstr>预习检查</vt:lpstr>
      <vt:lpstr>回顾与作业点评</vt:lpstr>
      <vt:lpstr>本章任务</vt:lpstr>
      <vt:lpstr>本章目标</vt:lpstr>
      <vt:lpstr>Bootstrap简介</vt:lpstr>
      <vt:lpstr>Bootstrap受欢迎的原因</vt:lpstr>
      <vt:lpstr>Bootstrap的使用场景</vt:lpstr>
      <vt:lpstr>浏览器对Bootstrap的支持</vt:lpstr>
      <vt:lpstr>新手入门</vt:lpstr>
      <vt:lpstr>基本模板</vt:lpstr>
      <vt:lpstr>基本模板特色</vt:lpstr>
      <vt:lpstr>Bootstrap架构</vt:lpstr>
      <vt:lpstr>栅格系统</vt:lpstr>
      <vt:lpstr>栅格系统工作原理</vt:lpstr>
      <vt:lpstr>栅格系统的使用</vt:lpstr>
      <vt:lpstr>列组合</vt:lpstr>
      <vt:lpstr>列偏移</vt:lpstr>
      <vt:lpstr>列嵌套</vt:lpstr>
      <vt:lpstr>列排序</vt:lpstr>
      <vt:lpstr>响应式栅格</vt:lpstr>
      <vt:lpstr>学员操作—制作英语在线VIP页面师资模块</vt:lpstr>
      <vt:lpstr>共性问题集中讲解</vt:lpstr>
      <vt:lpstr>学员操作—制作美联英语在线VIP页面特色服务模块</vt:lpstr>
      <vt:lpstr>CSS全局样式</vt:lpstr>
      <vt:lpstr>基础排版</vt:lpstr>
      <vt:lpstr>标题</vt:lpstr>
      <vt:lpstr>页面主体</vt:lpstr>
      <vt:lpstr>强调文本</vt:lpstr>
      <vt:lpstr>列表</vt:lpstr>
      <vt:lpstr>表单</vt:lpstr>
      <vt:lpstr>内联表单</vt:lpstr>
      <vt:lpstr>横向表单</vt:lpstr>
      <vt:lpstr>验证提示状态</vt:lpstr>
      <vt:lpstr>控件大小</vt:lpstr>
      <vt:lpstr>按钮</vt:lpstr>
      <vt:lpstr>图片</vt:lpstr>
      <vt:lpstr>学员操作—制作全国公安机关互联网管理服务平台 登录页面</vt:lpstr>
      <vt:lpstr>共性问题集中讲解</vt:lpstr>
      <vt:lpstr>学员操作—制作美联英语在线VIP页面微电影</vt:lpstr>
      <vt:lpstr>共性问题集中讲解</vt:lpstr>
      <vt:lpstr>总结</vt:lpstr>
      <vt:lpstr>相关学习资源</vt:lpstr>
      <vt:lpstr>作业</vt:lpstr>
      <vt:lpstr>幻灯片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第1章内容回顾</dc:title>
  <dc:creator>xiaojing.dai</dc:creator>
  <cp:lastModifiedBy>hong.li(李红)</cp:lastModifiedBy>
  <cp:revision>2210</cp:revision>
  <dcterms:created xsi:type="dcterms:W3CDTF">2006-03-08T06:55:38Z</dcterms:created>
  <dcterms:modified xsi:type="dcterms:W3CDTF">2016-11-21T07:05:36Z</dcterms:modified>
</cp:coreProperties>
</file>